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tif" ContentType="image/tif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96" r:id="rId30"/>
    <p:sldId id="305" r:id="rId31"/>
    <p:sldId id="308" r:id="rId32"/>
    <p:sldId id="289" r:id="rId33"/>
    <p:sldId id="310" r:id="rId34"/>
    <p:sldId id="311" r:id="rId35"/>
    <p:sldId id="312" r:id="rId36"/>
    <p:sldId id="313" r:id="rId37"/>
    <p:sldId id="314" r:id="rId38"/>
    <p:sldId id="309" r:id="rId39"/>
    <p:sldId id="293" r:id="rId40"/>
    <p:sldId id="290" r:id="rId41"/>
    <p:sldId id="291" r:id="rId42"/>
    <p:sldId id="292" r:id="rId43"/>
    <p:sldId id="287" r:id="rId44"/>
    <p:sldId id="294" r:id="rId45"/>
    <p:sldId id="295" r:id="rId46"/>
    <p:sldId id="297" r:id="rId47"/>
    <p:sldId id="299" r:id="rId48"/>
    <p:sldId id="300" r:id="rId49"/>
    <p:sldId id="301" r:id="rId50"/>
    <p:sldId id="298" r:id="rId51"/>
    <p:sldId id="306" r:id="rId52"/>
    <p:sldId id="288" r:id="rId53"/>
    <p:sldId id="303" r:id="rId54"/>
    <p:sldId id="304" r:id="rId55"/>
    <p:sldId id="30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10"/>
    <p:restoredTop sz="77658"/>
  </p:normalViewPr>
  <p:slideViewPr>
    <p:cSldViewPr snapToGrid="0" snapToObjects="1">
      <p:cViewPr>
        <p:scale>
          <a:sx n="68" d="100"/>
          <a:sy n="68"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10/30/17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 what I didn’t take into account was the brightness – it really doesn’t get dark in the Pacific Northwest in the summer. Then clouds crept in. So we abandoned mission, but little did we realize that the same 500 vertical feet of cloud cover on the roadway would still be there and we had to navigate it on a road 5000 feet above sea level without the protection of a guard rail. </a:t>
            </a:r>
          </a:p>
          <a:p>
            <a:endParaRPr lang="en-US" baseline="0" dirty="0" smtClean="0"/>
          </a:p>
          <a:p>
            <a:r>
              <a:rPr lang="en-US" baseline="0" dirty="0" smtClean="0"/>
              <a:t>Needless to say, there was a decent amount of freaking out.</a:t>
            </a:r>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a:p>
        </p:txBody>
      </p:sp>
    </p:spTree>
    <p:extLst>
      <p:ext uri="{BB962C8B-B14F-4D97-AF65-F5344CB8AC3E}">
        <p14:creationId xmlns:p14="http://schemas.microsoft.com/office/powerpoint/2010/main" val="16540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led me to re-evaluate a month ago. I’m a data geek, so I decided to turn to data</a:t>
            </a:r>
            <a:r>
              <a:rPr lang="en-US" baseline="0" dirty="0" smtClean="0"/>
              <a:t> to estimate the probability of minimal freak out or MFO. And I figured it’d be the combination of having dark enough skies so that we’re not in the most random isolated place, it’s close enough to where I live so I wouldn’t have to drive really far, and the skies are clear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a:p>
        </p:txBody>
      </p:sp>
    </p:spTree>
    <p:extLst>
      <p:ext uri="{BB962C8B-B14F-4D97-AF65-F5344CB8AC3E}">
        <p14:creationId xmlns:p14="http://schemas.microsoft.com/office/powerpoint/2010/main" val="116880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led me to re-evaluate. I’m a data geek, so I decided to turn to data</a:t>
            </a:r>
            <a:r>
              <a:rPr lang="en-US" baseline="0" dirty="0" smtClean="0"/>
              <a:t> to estimate the probability of minimal freak out or MFO. And I figured it’d be the combination of having dark enough skies so that we’re not in the most random isolated place, it’s close enough to where I live so I wouldn’t have to drive really far, and the skies are clear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a:p>
        </p:txBody>
      </p:sp>
    </p:spTree>
    <p:extLst>
      <p:ext uri="{BB962C8B-B14F-4D97-AF65-F5344CB8AC3E}">
        <p14:creationId xmlns:p14="http://schemas.microsoft.com/office/powerpoint/2010/main" val="511509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engineer the measurements to calculate that, you</a:t>
            </a:r>
            <a:r>
              <a:rPr lang="en-US" baseline="0" dirty="0" smtClean="0"/>
              <a:t> would find that looking up is just about the same as looking down.</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a:p>
        </p:txBody>
      </p:sp>
    </p:spTree>
    <p:extLst>
      <p:ext uri="{BB962C8B-B14F-4D97-AF65-F5344CB8AC3E}">
        <p14:creationId xmlns:p14="http://schemas.microsoft.com/office/powerpoint/2010/main" val="28973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sz="1200" b="0" i="0" u="none" strike="noStrike" kern="1200" dirty="0" smtClean="0">
                <a:solidFill>
                  <a:schemeClr val="tx1"/>
                </a:solidFill>
                <a:effectLst/>
                <a:latin typeface="+mn-lt"/>
                <a:ea typeface="+mn-ea"/>
                <a:cs typeface="+mn-cs"/>
              </a:rPr>
              <a:t>And as it turns out, in 2011, this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Delta II rocket took off from Vandenberg Air Force Base in California.</a:t>
            </a:r>
            <a:endParaRPr dirty="0"/>
          </a:p>
        </p:txBody>
      </p:sp>
    </p:spTree>
    <p:extLst>
      <p:ext uri="{BB962C8B-B14F-4D97-AF65-F5344CB8AC3E}">
        <p14:creationId xmlns:p14="http://schemas.microsoft.com/office/powerpoint/2010/main" val="1294525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Onboard was the Suomi NPP satellite, a nearly 2000 kg satellite with the mission of adding to the environmental and climate data records of our blue marble and to better understand society. The satellite mission was made possible by a partnership between the National Oceanic and Atmospheric Administration (NOAA) and NASA.</a:t>
            </a:r>
            <a:endParaRPr dirty="0"/>
          </a:p>
        </p:txBody>
      </p:sp>
    </p:spTree>
    <p:extLst>
      <p:ext uri="{BB962C8B-B14F-4D97-AF65-F5344CB8AC3E}">
        <p14:creationId xmlns:p14="http://schemas.microsoft.com/office/powerpoint/2010/main" val="809791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fontAlgn="base"/>
            <a:r>
              <a:rPr lang="en-US" sz="1200" b="0" i="0" u="none" strike="noStrike" kern="1200" dirty="0" smtClean="0">
                <a:solidFill>
                  <a:schemeClr val="tx1"/>
                </a:solidFill>
                <a:effectLst/>
                <a:latin typeface="+mn-lt"/>
                <a:ea typeface="+mn-ea"/>
                <a:cs typeface="+mn-cs"/>
              </a:rPr>
              <a:t>Onboard, NPP carries various instruments that collect information about the earth system. One particular instrument, the Visible Infrared Imaging Radiometer Suite or VIIRS -- a 277 kg imaging device -- holds the potential to understand earth in unprecedented ways. </a:t>
            </a:r>
            <a:endParaRPr 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05588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result of 1</a:t>
            </a:r>
            <a:r>
              <a:rPr lang="en-US" baseline="0" dirty="0" smtClean="0"/>
              <a:t> instrument on this satellite platform, we collect about 2.5 Terabytes of data per day that could tell us about everything under the sun. Including nighttime lights.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a:p>
        </p:txBody>
      </p:sp>
    </p:spTree>
    <p:extLst>
      <p:ext uri="{BB962C8B-B14F-4D97-AF65-F5344CB8AC3E}">
        <p14:creationId xmlns:p14="http://schemas.microsoft.com/office/powerpoint/2010/main" val="979571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304656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led to identifying two key areas in Shenandoah National Park. K</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9135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could see stars, but we were within a couple miles of a town. The result is just generic speckles.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36264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night, we went to the middle</a:t>
            </a:r>
            <a:r>
              <a:rPr lang="en-US" baseline="0" dirty="0" smtClean="0"/>
              <a:t> of the big meadows. The thing is that you sometimes will see the milky way but it legit looks like a bunch of clouds that get brighter. And Brighter. And then </a:t>
            </a:r>
            <a:r>
              <a:rPr lang="en-US" baseline="0" dirty="0" err="1" smtClean="0"/>
              <a:t>Ouala</a:t>
            </a:r>
            <a:r>
              <a:rPr lang="en-US" baseline="0" dirty="0" smtClean="0"/>
              <a:t>. And with a 15second exposure on a 17mm at f/2.8, you can get your very own shot of the Milky Way. It’s a pretty magnificent thing as some of these stars are hundreds of thousands of light years away, spending the better part of a million years traveling to earth.</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821965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examples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42462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class for thoughts?</a:t>
            </a:r>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052597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class for thoughts?</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1377124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31</a:t>
            </a:fld>
            <a:endParaRPr lang="en-US"/>
          </a:p>
        </p:txBody>
      </p:sp>
    </p:spTree>
    <p:extLst>
      <p:ext uri="{BB962C8B-B14F-4D97-AF65-F5344CB8AC3E}">
        <p14:creationId xmlns:p14="http://schemas.microsoft.com/office/powerpoint/2010/main" val="169848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339244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1209845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1974395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541669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what they think data science is?</a:t>
            </a:r>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3</a:t>
            </a:fld>
            <a:endParaRPr lang="en-US"/>
          </a:p>
        </p:txBody>
      </p:sp>
    </p:spTree>
    <p:extLst>
      <p:ext uri="{BB962C8B-B14F-4D97-AF65-F5344CB8AC3E}">
        <p14:creationId xmlns:p14="http://schemas.microsoft.com/office/powerpoint/2010/main" val="1601834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523662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1422541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492483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414287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1130285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1557099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394242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43</a:t>
            </a:fld>
            <a:endParaRPr lang="en-US"/>
          </a:p>
        </p:txBody>
      </p:sp>
    </p:spTree>
    <p:extLst>
      <p:ext uri="{BB962C8B-B14F-4D97-AF65-F5344CB8AC3E}">
        <p14:creationId xmlns:p14="http://schemas.microsoft.com/office/powerpoint/2010/main" val="1117086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197343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72932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 This</a:t>
            </a:r>
            <a:r>
              <a:rPr lang="en-US" baseline="0" dirty="0" smtClean="0"/>
              <a:t> guys about to start talking about how he has a galactic mission. But not quite. Let me see a show of hands: Who here has seen the milky way? </a:t>
            </a:r>
          </a:p>
          <a:p>
            <a:endParaRPr lang="en-US" baseline="0" dirty="0" smtClean="0"/>
          </a:p>
          <a:p>
            <a:r>
              <a:rPr lang="en-US" baseline="0" dirty="0" smtClean="0"/>
              <a:t>Most people haven’t likely seen it. In fact about 80% of people live in light polluted areas. The last time I had a view was when I was 13 on a trip to Australia. And ever since then, not on the taxpayer’s dime, I’ve been a man on a mission to take a photo of the milky way.</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a:p>
        </p:txBody>
      </p:sp>
    </p:spTree>
    <p:extLst>
      <p:ext uri="{BB962C8B-B14F-4D97-AF65-F5344CB8AC3E}">
        <p14:creationId xmlns:p14="http://schemas.microsoft.com/office/powerpoint/2010/main" val="1957322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2037507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1263465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656545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thinking about swapping out data storytelling with another session</a:t>
            </a:r>
            <a:r>
              <a:rPr lang="en-US" baseline="0" dirty="0" smtClean="0"/>
              <a:t> of supervised learning, but it really depends on the pre-class survey results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49</a:t>
            </a:fld>
            <a:endParaRPr lang="en-US"/>
          </a:p>
        </p:txBody>
      </p:sp>
    </p:spTree>
    <p:extLst>
      <p:ext uri="{BB962C8B-B14F-4D97-AF65-F5344CB8AC3E}">
        <p14:creationId xmlns:p14="http://schemas.microsoft.com/office/powerpoint/2010/main" val="1799828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525673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1682418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52</a:t>
            </a:fld>
            <a:endParaRPr lang="en-US"/>
          </a:p>
        </p:txBody>
      </p:sp>
    </p:spTree>
    <p:extLst>
      <p:ext uri="{BB962C8B-B14F-4D97-AF65-F5344CB8AC3E}">
        <p14:creationId xmlns:p14="http://schemas.microsoft.com/office/powerpoint/2010/main" val="944356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952294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1086175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194784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 This</a:t>
            </a:r>
            <a:r>
              <a:rPr lang="en-US" baseline="0" dirty="0" smtClean="0"/>
              <a:t> guys about to start talking about how he has a galactic mission. But not quite. Let me see a show of hands: Who here has seen the milky way? </a:t>
            </a:r>
          </a:p>
          <a:p>
            <a:endParaRPr lang="en-US" baseline="0" dirty="0" smtClean="0"/>
          </a:p>
          <a:p>
            <a:r>
              <a:rPr lang="en-US" baseline="0" dirty="0" smtClean="0"/>
              <a:t>Most people haven’t likely seen it. In fact about 80% of people live in light polluted areas. The last time I had a view was when I was 13 on a trip to Australia. And ever since then, not on the taxpayer’s dime, I’ve been a man on a mission to take a photo of the milky way.</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a:p>
        </p:txBody>
      </p:sp>
    </p:spTree>
    <p:extLst>
      <p:ext uri="{BB962C8B-B14F-4D97-AF65-F5344CB8AC3E}">
        <p14:creationId xmlns:p14="http://schemas.microsoft.com/office/powerpoint/2010/main" val="75919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I’ve dragged my wife along with me around the country to the most remote</a:t>
            </a:r>
            <a:r>
              <a:rPr lang="en-US" baseline="0" dirty="0" smtClean="0"/>
              <a:t>, darkest places. And in retrospect, they were borderline poor life decisions. A few years ago, we went to Death Valley (which is quite pretty) and waited around until sunset (which is quite romantic)</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a:p>
        </p:txBody>
      </p:sp>
    </p:spTree>
    <p:extLst>
      <p:ext uri="{BB962C8B-B14F-4D97-AF65-F5344CB8AC3E}">
        <p14:creationId xmlns:p14="http://schemas.microsoft.com/office/powerpoint/2010/main" val="145342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Little did we realize, if we had checked the historical cloud coverage, we would have known that we had little chance of seeing stars at that time of the year. And so, in a place without lights or anyone around for miles, we ended up driving for 2 hours in the pitch darkness, in the desert, hoping that we wouldn’t find Elvis. Needless to say, we were freaking out.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a:p>
        </p:txBody>
      </p:sp>
    </p:spTree>
    <p:extLst>
      <p:ext uri="{BB962C8B-B14F-4D97-AF65-F5344CB8AC3E}">
        <p14:creationId xmlns:p14="http://schemas.microsoft.com/office/powerpoint/2010/main" val="210254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year, we drove up to</a:t>
            </a:r>
            <a:r>
              <a:rPr lang="en-US" baseline="0" dirty="0" smtClean="0"/>
              <a:t> Hurricane Ridge in Olympic National Park in Washington State. And on the way up, we drove through about 500 vertical feet of clouds – felt awfully like a </a:t>
            </a:r>
            <a:r>
              <a:rPr lang="en-US" baseline="0" dirty="0" err="1" smtClean="0"/>
              <a:t>Twlight</a:t>
            </a:r>
            <a:r>
              <a:rPr lang="en-US" baseline="0" dirty="0" smtClean="0"/>
              <a:t> movie.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a:p>
        </p:txBody>
      </p:sp>
    </p:spTree>
    <p:extLst>
      <p:ext uri="{BB962C8B-B14F-4D97-AF65-F5344CB8AC3E}">
        <p14:creationId xmlns:p14="http://schemas.microsoft.com/office/powerpoint/2010/main" val="168997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got to Hurricane Ridge (which like all national parks is quite pretty) and waited around until sunset (which is quite romantic). Bu</a:t>
            </a:r>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a:p>
        </p:txBody>
      </p:sp>
    </p:spTree>
    <p:extLst>
      <p:ext uri="{BB962C8B-B14F-4D97-AF65-F5344CB8AC3E}">
        <p14:creationId xmlns:p14="http://schemas.microsoft.com/office/powerpoint/2010/main" val="1864160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6D3CA2-0BB0-B649-A9F8-D66E4291C7D9}" type="datetime1">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9ADF2-A395-8242-9697-D2989F7B65A9}" type="datetime1">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3ADC2-C45F-D045-8886-0B262120C175}" type="datetime1">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72470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5BD50-0439-7F48-8AEA-76B395A0E4C9}" type="datetime1">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2A4230-1B89-8F4A-8BAA-6B15473F7992}" type="datetime1">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4DE362-FEB8-A347-ACF9-C5B9E463437E}" type="datetime1">
              <a:rPr lang="en-US" smtClean="0"/>
              <a:t>10/30/17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0E1E1-2838-E648-B599-CED978C58D57}" type="datetime1">
              <a:rPr lang="en-US" smtClean="0"/>
              <a:t>10/30/17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10/30/17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10/30/17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microsoft.com/office/2007/relationships/hdphoto" Target="../media/hdphoto6.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microsoft.com/office/2007/relationships/hdphoto" Target="../media/hdphoto7.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 Id="rId3" Type="http://schemas.microsoft.com/office/2007/relationships/hdphoto" Target="../media/hdphoto8.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microsoft.com/office/2007/relationships/hdphoto" Target="../media/hdphoto9.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microsoft.com/office/2007/relationships/hdphoto" Target="../media/hdphoto10.wdp"/></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4" Type="http://schemas.microsoft.com/office/2007/relationships/hdphoto" Target="../media/hdphoto11.wdp"/><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12.wdp"/><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13.wdp"/><Relationship Id="rId5" Type="http://schemas.openxmlformats.org/officeDocument/2006/relationships/hyperlink" Target="https://pdfs.semanticscholar.org/947d/c3d85d75d39886660e5be29d42e931738dd0.pdf" TargetMode="External"/><Relationship Id="rId6" Type="http://schemas.openxmlformats.org/officeDocument/2006/relationships/hyperlink" Target="http://cs231n.stanford.edu/reports2016/423_Report.pdf" TargetMode="External"/><Relationship Id="rId7" Type="http://schemas.openxmlformats.org/officeDocument/2006/relationships/hyperlink" Target="http://www.mdpi.com/2072-4292/7/3/3020" TargetMode="External"/><Relationship Id="rId8" Type="http://schemas.openxmlformats.org/officeDocument/2006/relationships/hyperlink" Target="http://www.mdpi.com/1996-1073/9/1/14" TargetMode="External"/><Relationship Id="rId9" Type="http://schemas.openxmlformats.org/officeDocument/2006/relationships/hyperlink" Target="http://appliedsciences.nasa.gov/content/battling-wildfires-space-nasa-adds-firefighters%E2%80%99-toolkit" TargetMode="External"/><Relationship Id="rId10" Type="http://schemas.openxmlformats.org/officeDocument/2006/relationships/hyperlink" Target="https://www.nasa.gov/mission_pages/hurricanes/missions/sport/sandy_blackout.html" TargetMode="External"/><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hyperlink" Target="https://georgetownmccourt.github.io/data-scienc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5912068" cy="1877437"/>
          </a:xfrm>
          <a:prstGeom prst="rect">
            <a:avLst/>
          </a:prstGeom>
          <a:noFill/>
        </p:spPr>
        <p:txBody>
          <a:bodyPr wrap="square" rtlCol="0">
            <a:spAutoFit/>
          </a:bodyPr>
          <a:lstStyle/>
          <a:p>
            <a:r>
              <a:rPr lang="en-US" sz="3600" b="1" dirty="0" smtClean="0">
                <a:solidFill>
                  <a:schemeClr val="tx2"/>
                </a:solidFill>
                <a:latin typeface="Avenir Book" charset="0"/>
                <a:ea typeface="Avenir Book" charset="0"/>
                <a:cs typeface="Avenir Book" charset="0"/>
              </a:rPr>
              <a:t>Lecture 1: Preliminaries</a:t>
            </a:r>
          </a:p>
          <a:p>
            <a:r>
              <a:rPr lang="en-US" sz="2000" dirty="0" smtClean="0">
                <a:solidFill>
                  <a:schemeClr val="tx2"/>
                </a:solidFill>
                <a:latin typeface="Avenir Book" charset="0"/>
                <a:ea typeface="Avenir Book" charset="0"/>
                <a:cs typeface="Avenir Book" charset="0"/>
              </a:rPr>
              <a:t>Intro to Data Science for Public Policy</a:t>
            </a:r>
          </a:p>
          <a:p>
            <a:endParaRPr lang="en-US" sz="2000" dirty="0" smtClean="0">
              <a:solidFill>
                <a:schemeClr val="tx2"/>
              </a:solidFill>
              <a:latin typeface="Avenir Book" charset="0"/>
              <a:ea typeface="Avenir Book" charset="0"/>
              <a:cs typeface="Avenir Book" charset="0"/>
            </a:endParaRPr>
          </a:p>
          <a:p>
            <a:endParaRPr lang="en-US" sz="2000" dirty="0">
              <a:solidFill>
                <a:schemeClr val="tx2"/>
              </a:solidFill>
              <a:latin typeface="Avenir Book" charset="0"/>
              <a:ea typeface="Avenir Book" charset="0"/>
              <a:cs typeface="Avenir Book" charset="0"/>
            </a:endParaRPr>
          </a:p>
          <a:p>
            <a:r>
              <a:rPr lang="en-US" sz="2000" dirty="0" smtClean="0">
                <a:solidFill>
                  <a:schemeClr val="tx2"/>
                </a:solidFill>
                <a:latin typeface="Avenir Book" charset="0"/>
                <a:ea typeface="Avenir Book" charset="0"/>
                <a:cs typeface="Avenir Book" charset="0"/>
              </a:rPr>
              <a:t>Jeff Chen + Dan Hammer</a:t>
            </a:r>
            <a:endParaRPr lang="en-US" sz="2000" dirty="0">
              <a:solidFill>
                <a:schemeClr val="tx2"/>
              </a:solidFill>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a:p>
        </p:txBody>
      </p:sp>
      <p:sp>
        <p:nvSpPr>
          <p:cNvPr id="3" name="TextBox 2"/>
          <p:cNvSpPr txBox="1"/>
          <p:nvPr/>
        </p:nvSpPr>
        <p:spPr>
          <a:xfrm>
            <a:off x="4000500" y="2533650"/>
            <a:ext cx="3124200" cy="1200329"/>
          </a:xfrm>
          <a:prstGeom prst="rect">
            <a:avLst/>
          </a:prstGeom>
          <a:noFill/>
        </p:spPr>
        <p:txBody>
          <a:bodyPr wrap="square" rtlCol="0">
            <a:spAutoFit/>
          </a:bodyPr>
          <a:lstStyle/>
          <a:p>
            <a:r>
              <a:rPr lang="en-US" dirty="0" smtClean="0"/>
              <a:t>Almost had a bad accident in the mist of Olympic national park coming down from Hurricane Ridge</a:t>
            </a:r>
            <a:endParaRPr lang="en-US" dirty="0"/>
          </a:p>
        </p:txBody>
      </p:sp>
      <p:pic>
        <p:nvPicPr>
          <p:cNvPr id="4" name="Picture 3"/>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t="3646" b="11663"/>
          <a:stretch/>
        </p:blipFill>
        <p:spPr>
          <a:xfrm>
            <a:off x="0" y="0"/>
            <a:ext cx="12192000" cy="6858000"/>
          </a:xfrm>
          <a:prstGeom prst="rect">
            <a:avLst/>
          </a:prstGeom>
        </p:spPr>
      </p:pic>
      <p:sp>
        <p:nvSpPr>
          <p:cNvPr id="5" name="TextBox 4"/>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Hurricane Ridge</a:t>
            </a:r>
          </a:p>
          <a:p>
            <a:r>
              <a:rPr lang="en-US" sz="3200" dirty="0" smtClean="0"/>
              <a:t>(not so good)</a:t>
            </a:r>
          </a:p>
        </p:txBody>
      </p:sp>
    </p:spTree>
    <p:extLst>
      <p:ext uri="{BB962C8B-B14F-4D97-AF65-F5344CB8AC3E}">
        <p14:creationId xmlns:p14="http://schemas.microsoft.com/office/powerpoint/2010/main" val="13044461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66599"/>
            <a:ext cx="2743200" cy="365125"/>
          </a:xfrm>
        </p:spPr>
        <p:txBody>
          <a:bodyPr/>
          <a:lstStyle/>
          <a:p>
            <a:fld id="{150819AE-02FA-3749-BFC2-030922A62D98}" type="slidenum">
              <a:rPr lang="en-US" smtClean="0"/>
              <a:t>11</a:t>
            </a:fld>
            <a:endParaRPr lang="en-US" dirty="0"/>
          </a:p>
        </p:txBody>
      </p:sp>
      <p:sp>
        <p:nvSpPr>
          <p:cNvPr id="5" name="TextBox 4"/>
          <p:cNvSpPr txBox="1"/>
          <p:nvPr/>
        </p:nvSpPr>
        <p:spPr>
          <a:xfrm>
            <a:off x="1581150" y="742950"/>
            <a:ext cx="8553450" cy="830997"/>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**Re-Evaluated Strategy**</a:t>
            </a:r>
            <a:endParaRPr lang="en-US" sz="4800" dirty="0"/>
          </a:p>
        </p:txBody>
      </p:sp>
      <p:sp>
        <p:nvSpPr>
          <p:cNvPr id="6" name="TextBox 5"/>
          <p:cNvSpPr txBox="1"/>
          <p:nvPr/>
        </p:nvSpPr>
        <p:spPr>
          <a:xfrm>
            <a:off x="764720" y="1916847"/>
            <a:ext cx="10795907" cy="3046988"/>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strike="sngStrike" dirty="0" smtClean="0"/>
              <a:t>Where is the best place to photograph the Milky Way?</a:t>
            </a:r>
            <a:endParaRPr lang="en-US" sz="4800" dirty="0"/>
          </a:p>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Where is an accessible place to photograph the Milky Way? </a:t>
            </a:r>
          </a:p>
        </p:txBody>
      </p:sp>
    </p:spTree>
    <p:extLst>
      <p:ext uri="{BB962C8B-B14F-4D97-AF65-F5344CB8AC3E}">
        <p14:creationId xmlns:p14="http://schemas.microsoft.com/office/powerpoint/2010/main" val="109150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66599"/>
            <a:ext cx="2743200" cy="365125"/>
          </a:xfrm>
        </p:spPr>
        <p:txBody>
          <a:bodyPr/>
          <a:lstStyle/>
          <a:p>
            <a:fld id="{150819AE-02FA-3749-BFC2-030922A62D98}" type="slidenum">
              <a:rPr lang="en-US" smtClean="0"/>
              <a:t>12</a:t>
            </a:fld>
            <a:endParaRPr lang="en-US" dirty="0"/>
          </a:p>
        </p:txBody>
      </p:sp>
      <p:sp>
        <p:nvSpPr>
          <p:cNvPr id="3" name="TextBox 2"/>
          <p:cNvSpPr txBox="1"/>
          <p:nvPr/>
        </p:nvSpPr>
        <p:spPr>
          <a:xfrm>
            <a:off x="1181100" y="2076450"/>
            <a:ext cx="9163050" cy="3785652"/>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algn="l"/>
            <a:r>
              <a:rPr lang="en-US" sz="4800" b="1" dirty="0" err="1" smtClean="0"/>
              <a:t>Pr</a:t>
            </a:r>
            <a:r>
              <a:rPr lang="en-US" sz="4800" b="1" dirty="0" smtClean="0"/>
              <a:t>(Minimal Freak Out) = </a:t>
            </a:r>
          </a:p>
          <a:p>
            <a:pPr algn="l"/>
            <a:r>
              <a:rPr lang="en-US" sz="4800" b="1" dirty="0" err="1" smtClean="0"/>
              <a:t>Pr</a:t>
            </a:r>
            <a:r>
              <a:rPr lang="en-US" sz="4800" b="1" dirty="0" smtClean="0"/>
              <a:t>(</a:t>
            </a:r>
            <a:r>
              <a:rPr lang="en-US" sz="4800" b="1" strike="sngStrike" dirty="0" smtClean="0"/>
              <a:t>Poor</a:t>
            </a:r>
            <a:r>
              <a:rPr lang="en-US" sz="4800" b="1" dirty="0" smtClean="0"/>
              <a:t> Good Life Decision)=</a:t>
            </a:r>
            <a:endParaRPr lang="en-US" sz="4800" b="1" dirty="0"/>
          </a:p>
          <a:p>
            <a:pPr algn="l"/>
            <a:r>
              <a:rPr lang="en-US" sz="4800" i="1" dirty="0" smtClean="0"/>
              <a:t>				f(Dark enough, </a:t>
            </a:r>
          </a:p>
          <a:p>
            <a:pPr algn="l"/>
            <a:r>
              <a:rPr lang="en-US" sz="4800" i="1" dirty="0" smtClean="0"/>
              <a:t>		  		 Close by, </a:t>
            </a:r>
          </a:p>
          <a:p>
            <a:pPr algn="l"/>
            <a:r>
              <a:rPr lang="en-US" sz="4800" i="1" dirty="0" smtClean="0"/>
              <a:t>		  		 Clear skies)</a:t>
            </a:r>
          </a:p>
        </p:txBody>
      </p:sp>
      <p:sp>
        <p:nvSpPr>
          <p:cNvPr id="5" name="TextBox 4"/>
          <p:cNvSpPr txBox="1"/>
          <p:nvPr/>
        </p:nvSpPr>
        <p:spPr>
          <a:xfrm>
            <a:off x="1581150" y="742950"/>
            <a:ext cx="8553450" cy="830997"/>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**Re-Evaluated </a:t>
            </a:r>
            <a:r>
              <a:rPr lang="en-US" sz="4800" smtClean="0"/>
              <a:t>Strategy**</a:t>
            </a:r>
            <a:endParaRPr lang="en-US" sz="4800" dirty="0"/>
          </a:p>
        </p:txBody>
      </p:sp>
    </p:spTree>
    <p:extLst>
      <p:ext uri="{BB962C8B-B14F-4D97-AF65-F5344CB8AC3E}">
        <p14:creationId xmlns:p14="http://schemas.microsoft.com/office/powerpoint/2010/main" val="1038698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a:p>
        </p:txBody>
      </p:sp>
      <p:sp>
        <p:nvSpPr>
          <p:cNvPr id="3" name="TextBox 2"/>
          <p:cNvSpPr txBox="1"/>
          <p:nvPr/>
        </p:nvSpPr>
        <p:spPr>
          <a:xfrm>
            <a:off x="1619250" y="2876550"/>
            <a:ext cx="8553450" cy="1569660"/>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t>To be able to look </a:t>
            </a:r>
            <a:r>
              <a:rPr lang="en-US" sz="4800" b="1" dirty="0" smtClean="0"/>
              <a:t>up</a:t>
            </a:r>
            <a:r>
              <a:rPr lang="en-US" sz="4800" dirty="0" smtClean="0"/>
              <a:t>, we need to first look </a:t>
            </a:r>
            <a:r>
              <a:rPr lang="en-US" sz="4800" b="1" dirty="0" smtClean="0"/>
              <a:t>down</a:t>
            </a:r>
            <a:r>
              <a:rPr lang="en-US" sz="4800" dirty="0" smtClean="0"/>
              <a:t>.</a:t>
            </a:r>
            <a:endParaRPr lang="en-US" sz="4800" dirty="0"/>
          </a:p>
        </p:txBody>
      </p:sp>
    </p:spTree>
    <p:extLst>
      <p:ext uri="{BB962C8B-B14F-4D97-AF65-F5344CB8AC3E}">
        <p14:creationId xmlns:p14="http://schemas.microsoft.com/office/powerpoint/2010/main" val="564774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4"/>
        <p:cNvGrpSpPr/>
        <p:nvPr/>
      </p:nvGrpSpPr>
      <p:grpSpPr>
        <a:xfrm>
          <a:off x="0" y="0"/>
          <a:ext cx="0" cy="0"/>
          <a:chOff x="0" y="0"/>
          <a:chExt cx="0" cy="0"/>
        </a:xfrm>
      </p:grpSpPr>
      <p:pic>
        <p:nvPicPr>
          <p:cNvPr id="4" name="Picture 3"/>
          <p:cNvPicPr>
            <a:picLocks noChangeAspect="1"/>
          </p:cNvPicPr>
          <p:nvPr/>
        </p:nvPicPr>
        <p:blipFill>
          <a:blip r:embed="rId3" cstate="screen">
            <a:clrChange>
              <a:clrFrom>
                <a:srgbClr val="070707"/>
              </a:clrFrom>
              <a:clrTo>
                <a:srgbClr val="070707">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476750" y="1757914"/>
            <a:ext cx="6191250" cy="5242591"/>
          </a:xfrm>
          <a:prstGeom prst="rect">
            <a:avLst/>
          </a:prstGeom>
        </p:spPr>
      </p:pic>
    </p:spTree>
    <p:extLst>
      <p:ext uri="{BB962C8B-B14F-4D97-AF65-F5344CB8AC3E}">
        <p14:creationId xmlns:p14="http://schemas.microsoft.com/office/powerpoint/2010/main" val="1294163676"/>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t="5105" b="18946"/>
          <a:stretch/>
        </p:blipFill>
        <p:spPr>
          <a:xfrm>
            <a:off x="0" y="0"/>
            <a:ext cx="12335309" cy="6858000"/>
          </a:xfrm>
          <a:prstGeom prst="rect">
            <a:avLst/>
          </a:prstGeom>
        </p:spPr>
      </p:pic>
    </p:spTree>
    <p:extLst>
      <p:ext uri="{BB962C8B-B14F-4D97-AF65-F5344CB8AC3E}">
        <p14:creationId xmlns:p14="http://schemas.microsoft.com/office/powerpoint/2010/main" val="936881055"/>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t="6555" b="9007"/>
          <a:stretch/>
        </p:blipFill>
        <p:spPr>
          <a:xfrm>
            <a:off x="0" y="0"/>
            <a:ext cx="12182810" cy="6858000"/>
          </a:xfrm>
          <a:prstGeom prst="rect">
            <a:avLst/>
          </a:prstGeom>
        </p:spPr>
      </p:pic>
    </p:spTree>
    <p:extLst>
      <p:ext uri="{BB962C8B-B14F-4D97-AF65-F5344CB8AC3E}">
        <p14:creationId xmlns:p14="http://schemas.microsoft.com/office/powerpoint/2010/main" val="156323082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l="3536" r="2168"/>
          <a:stretch/>
        </p:blipFill>
        <p:spPr>
          <a:xfrm>
            <a:off x="0" y="-106572"/>
            <a:ext cx="12192000" cy="6964572"/>
          </a:xfrm>
          <a:prstGeom prst="rect">
            <a:avLst/>
          </a:prstGeom>
        </p:spPr>
      </p:pic>
    </p:spTree>
    <p:extLst>
      <p:ext uri="{BB962C8B-B14F-4D97-AF65-F5344CB8AC3E}">
        <p14:creationId xmlns:p14="http://schemas.microsoft.com/office/powerpoint/2010/main" val="1014321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l="3536" r="2168"/>
          <a:stretch/>
        </p:blipFill>
        <p:spPr>
          <a:xfrm>
            <a:off x="0" y="-106572"/>
            <a:ext cx="12192000" cy="6964572"/>
          </a:xfrm>
          <a:prstGeom prst="rect">
            <a:avLst/>
          </a:prstGeom>
        </p:spPr>
      </p:pic>
      <p:sp>
        <p:nvSpPr>
          <p:cNvPr id="5" name="TextBox 4"/>
          <p:cNvSpPr txBox="1"/>
          <p:nvPr/>
        </p:nvSpPr>
        <p:spPr>
          <a:xfrm>
            <a:off x="353684" y="4629150"/>
            <a:ext cx="6115050" cy="1323439"/>
          </a:xfrm>
          <a:prstGeom prst="rect">
            <a:avLst/>
          </a:prstGeom>
          <a:noFill/>
        </p:spPr>
        <p:txBody>
          <a:bodyPr wrap="square" rtlCol="0">
            <a:spAutoFit/>
          </a:bodyPr>
          <a:lstStyle/>
          <a:p>
            <a:r>
              <a:rPr lang="en-US" sz="4000" dirty="0" smtClean="0">
                <a:solidFill>
                  <a:srgbClr val="FFFF00"/>
                </a:solidFill>
                <a:latin typeface="Helvetica Neue Thin" charset="0"/>
                <a:ea typeface="Helvetica Neue Thin" charset="0"/>
                <a:cs typeface="Helvetica Neue Thin" charset="0"/>
              </a:rPr>
              <a:t>~518 million pixels</a:t>
            </a:r>
          </a:p>
          <a:p>
            <a:r>
              <a:rPr lang="en-US" sz="4000" dirty="0">
                <a:solidFill>
                  <a:srgbClr val="FFFF00"/>
                </a:solidFill>
                <a:latin typeface="Helvetica Neue Thin" charset="0"/>
                <a:ea typeface="Helvetica Neue Thin" charset="0"/>
                <a:cs typeface="Helvetica Neue Thin" charset="0"/>
              </a:rPr>
              <a:t> </a:t>
            </a:r>
            <a:r>
              <a:rPr lang="en-US" sz="4000" dirty="0" smtClean="0">
                <a:solidFill>
                  <a:srgbClr val="FFFF00"/>
                </a:solidFill>
                <a:latin typeface="Helvetica Neue Thin" charset="0"/>
                <a:ea typeface="Helvetica Neue Thin" charset="0"/>
                <a:cs typeface="Helvetica Neue Thin" charset="0"/>
              </a:rPr>
              <a:t> or potential locations </a:t>
            </a:r>
            <a:endParaRPr lang="en-US" sz="4000" dirty="0">
              <a:solidFill>
                <a:srgbClr val="FFFF0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50125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7" name="TextBox 6"/>
          <p:cNvSpPr txBox="1"/>
          <p:nvPr/>
        </p:nvSpPr>
        <p:spPr>
          <a:xfrm>
            <a:off x="7639050" y="4895287"/>
            <a:ext cx="4552950"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dirty="0" smtClean="0"/>
              <a:t>~15 </a:t>
            </a:r>
            <a:r>
              <a:rPr lang="en-US" smtClean="0"/>
              <a:t>million pixels in </a:t>
            </a:r>
            <a:r>
              <a:rPr lang="en-US" dirty="0" smtClean="0"/>
              <a:t>the DC region</a:t>
            </a:r>
            <a:endParaRPr lang="en-US" dirty="0"/>
          </a:p>
        </p:txBody>
      </p:sp>
    </p:spTree>
    <p:extLst>
      <p:ext uri="{BB962C8B-B14F-4D97-AF65-F5344CB8AC3E}">
        <p14:creationId xmlns:p14="http://schemas.microsoft.com/office/powerpoint/2010/main" val="1441171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b="1" dirty="0" smtClean="0">
                <a:solidFill>
                  <a:schemeClr val="tx2"/>
                </a:solidFill>
                <a:latin typeface="Avenir Book" charset="0"/>
                <a:ea typeface="Avenir Book" charset="0"/>
                <a:cs typeface="Avenir Book" charset="0"/>
              </a:rPr>
              <a:t>A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Framework</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95"/>
          <a:stretch/>
        </p:blipFill>
        <p:spPr>
          <a:xfrm>
            <a:off x="1" y="-3959"/>
            <a:ext cx="12192000" cy="6861959"/>
          </a:xfrm>
          <a:prstGeom prst="rect">
            <a:avLst/>
          </a:prstGeom>
        </p:spPr>
      </p:pic>
      <p:sp>
        <p:nvSpPr>
          <p:cNvPr id="4" name="TextBox 3"/>
          <p:cNvSpPr txBox="1"/>
          <p:nvPr/>
        </p:nvSpPr>
        <p:spPr>
          <a:xfrm>
            <a:off x="7639050" y="4895287"/>
            <a:ext cx="4239884"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dirty="0"/>
              <a:t>~152,000 pixels in parklands</a:t>
            </a:r>
          </a:p>
        </p:txBody>
      </p:sp>
    </p:spTree>
    <p:extLst>
      <p:ext uri="{BB962C8B-B14F-4D97-AF65-F5344CB8AC3E}">
        <p14:creationId xmlns:p14="http://schemas.microsoft.com/office/powerpoint/2010/main" val="768613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4" name="TextBox 3"/>
          <p:cNvSpPr txBox="1"/>
          <p:nvPr/>
        </p:nvSpPr>
        <p:spPr>
          <a:xfrm>
            <a:off x="9315450" y="4895287"/>
            <a:ext cx="2563484" cy="769441"/>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b="1" smtClean="0"/>
              <a:t>Close by</a:t>
            </a:r>
            <a:endParaRPr lang="en-US" b="1" dirty="0"/>
          </a:p>
        </p:txBody>
      </p:sp>
    </p:spTree>
    <p:extLst>
      <p:ext uri="{BB962C8B-B14F-4D97-AF65-F5344CB8AC3E}">
        <p14:creationId xmlns:p14="http://schemas.microsoft.com/office/powerpoint/2010/main" val="9664702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5" name="TextBox 4"/>
          <p:cNvSpPr txBox="1"/>
          <p:nvPr/>
        </p:nvSpPr>
        <p:spPr>
          <a:xfrm>
            <a:off x="10115550" y="4895287"/>
            <a:ext cx="1763384" cy="1446550"/>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b="1" dirty="0" smtClean="0"/>
              <a:t>Clear skies</a:t>
            </a:r>
            <a:endParaRPr lang="en-US" b="1" dirty="0"/>
          </a:p>
        </p:txBody>
      </p:sp>
    </p:spTree>
    <p:extLst>
      <p:ext uri="{BB962C8B-B14F-4D97-AF65-F5344CB8AC3E}">
        <p14:creationId xmlns:p14="http://schemas.microsoft.com/office/powerpoint/2010/main" val="2047392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240"/>
          <a:stretch/>
        </p:blipFill>
        <p:spPr>
          <a:xfrm>
            <a:off x="-1" y="0"/>
            <a:ext cx="12192001" cy="6858000"/>
          </a:xfrm>
          <a:prstGeom prst="rect">
            <a:avLst/>
          </a:prstGeom>
        </p:spPr>
      </p:pic>
      <p:sp>
        <p:nvSpPr>
          <p:cNvPr id="4" name="TextBox 3"/>
          <p:cNvSpPr txBox="1"/>
          <p:nvPr/>
        </p:nvSpPr>
        <p:spPr>
          <a:xfrm>
            <a:off x="8458200" y="5450384"/>
            <a:ext cx="3848100" cy="769441"/>
          </a:xfrm>
          <a:prstGeom prst="rect">
            <a:avLst/>
          </a:prstGeom>
          <a:solidFill>
            <a:schemeClr val="tx1">
              <a:alpha val="24000"/>
            </a:schemeClr>
          </a:solidFill>
        </p:spPr>
        <p:txBody>
          <a:bodyPr wrap="square" rtlCol="0">
            <a:spAutoFit/>
          </a:bodyPr>
          <a:lstStyle/>
          <a:p>
            <a:r>
              <a:rPr lang="en-US" sz="4400" b="1" dirty="0" smtClean="0">
                <a:solidFill>
                  <a:srgbClr val="FFFF00"/>
                </a:solidFill>
                <a:latin typeface="Helvetica Neue Light" charset="0"/>
                <a:ea typeface="Helvetica Neue Light" charset="0"/>
                <a:cs typeface="Helvetica Neue Light" charset="0"/>
              </a:rPr>
              <a:t>Dark Enough</a:t>
            </a:r>
            <a:endParaRPr lang="en-US" sz="4400" b="1"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3900614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1" y="6356350"/>
            <a:ext cx="2743200" cy="365125"/>
          </a:xfrm>
        </p:spPr>
        <p:txBody>
          <a:bodyPr/>
          <a:lstStyle/>
          <a:p>
            <a:fld id="{150819AE-02FA-3749-BFC2-030922A62D98}" type="slidenum">
              <a:rPr lang="en-US" smtClean="0"/>
              <a:t>24</a:t>
            </a:fld>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r="4152"/>
          <a:stretch/>
        </p:blipFill>
        <p:spPr>
          <a:xfrm>
            <a:off x="1" y="6302"/>
            <a:ext cx="12192000" cy="6851698"/>
          </a:xfrm>
          <a:prstGeom prst="rect">
            <a:avLst/>
          </a:prstGeom>
        </p:spPr>
      </p:pic>
      <p:sp>
        <p:nvSpPr>
          <p:cNvPr id="4" name="TextBox 3"/>
          <p:cNvSpPr txBox="1"/>
          <p:nvPr/>
        </p:nvSpPr>
        <p:spPr>
          <a:xfrm>
            <a:off x="9544049" y="4909800"/>
            <a:ext cx="2552701" cy="769441"/>
          </a:xfrm>
          <a:prstGeom prst="rect">
            <a:avLst/>
          </a:prstGeom>
          <a:solidFill>
            <a:schemeClr val="tx1">
              <a:alpha val="24000"/>
            </a:schemeClr>
          </a:solidFill>
        </p:spPr>
        <p:txBody>
          <a:bodyPr wrap="square" rtlCol="0">
            <a:spAutoFit/>
          </a:bodyPr>
          <a:lstStyle/>
          <a:p>
            <a:r>
              <a:rPr lang="en-US" sz="4400" b="1" dirty="0" err="1" smtClean="0">
                <a:solidFill>
                  <a:srgbClr val="FFFF00"/>
                </a:solidFill>
                <a:latin typeface="Helvetica Neue Light" charset="0"/>
                <a:ea typeface="Helvetica Neue Light" charset="0"/>
                <a:cs typeface="Helvetica Neue Light" charset="0"/>
              </a:rPr>
              <a:t>Pr</a:t>
            </a:r>
            <a:r>
              <a:rPr lang="en-US" sz="4400" b="1" dirty="0" smtClean="0">
                <a:solidFill>
                  <a:srgbClr val="FFFF00"/>
                </a:solidFill>
                <a:latin typeface="Helvetica Neue Light" charset="0"/>
                <a:ea typeface="Helvetica Neue Light" charset="0"/>
                <a:cs typeface="Helvetica Neue Light" charset="0"/>
              </a:rPr>
              <a:t>(MFO)</a:t>
            </a:r>
            <a:endParaRPr lang="en-US" sz="4400" b="1" dirty="0">
              <a:solidFill>
                <a:srgbClr val="FFFF00"/>
              </a:solidFill>
              <a:latin typeface="Helvetica Neue Light" charset="0"/>
              <a:ea typeface="Helvetica Neue Light" charset="0"/>
              <a:cs typeface="Helvetica Neue Light" charset="0"/>
            </a:endParaRPr>
          </a:p>
        </p:txBody>
      </p:sp>
      <p:sp>
        <p:nvSpPr>
          <p:cNvPr id="5" name="TextBox 4"/>
          <p:cNvSpPr txBox="1"/>
          <p:nvPr/>
        </p:nvSpPr>
        <p:spPr>
          <a:xfrm flipH="1">
            <a:off x="1184909" y="1450142"/>
            <a:ext cx="3120391" cy="1200329"/>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600" b="1" dirty="0" smtClean="0"/>
              <a:t>Shenandoah Nat’l Park</a:t>
            </a:r>
            <a:endParaRPr lang="en-US" sz="3600" b="1" dirty="0"/>
          </a:p>
        </p:txBody>
      </p:sp>
      <p:sp>
        <p:nvSpPr>
          <p:cNvPr id="6" name="Freeform 5"/>
          <p:cNvSpPr/>
          <p:nvPr/>
        </p:nvSpPr>
        <p:spPr>
          <a:xfrm>
            <a:off x="2165345" y="2650471"/>
            <a:ext cx="1159518" cy="1543050"/>
          </a:xfrm>
          <a:custGeom>
            <a:avLst/>
            <a:gdLst>
              <a:gd name="connsiteX0" fmla="*/ 571500 w 1159518"/>
              <a:gd name="connsiteY0" fmla="*/ 0 h 1543050"/>
              <a:gd name="connsiteX1" fmla="*/ 1143000 w 1159518"/>
              <a:gd name="connsiteY1" fmla="*/ 438150 h 1543050"/>
              <a:gd name="connsiteX2" fmla="*/ 0 w 1159518"/>
              <a:gd name="connsiteY2" fmla="*/ 1543050 h 1543050"/>
            </a:gdLst>
            <a:ahLst/>
            <a:cxnLst>
              <a:cxn ang="0">
                <a:pos x="connsiteX0" y="connsiteY0"/>
              </a:cxn>
              <a:cxn ang="0">
                <a:pos x="connsiteX1" y="connsiteY1"/>
              </a:cxn>
              <a:cxn ang="0">
                <a:pos x="connsiteX2" y="connsiteY2"/>
              </a:cxn>
            </a:cxnLst>
            <a:rect l="l" t="t" r="r" b="b"/>
            <a:pathLst>
              <a:path w="1159518" h="1543050">
                <a:moveTo>
                  <a:pt x="571500" y="0"/>
                </a:moveTo>
                <a:cubicBezTo>
                  <a:pt x="904875" y="90487"/>
                  <a:pt x="1238250" y="180975"/>
                  <a:pt x="1143000" y="438150"/>
                </a:cubicBezTo>
                <a:cubicBezTo>
                  <a:pt x="1047750" y="695325"/>
                  <a:pt x="0" y="1543050"/>
                  <a:pt x="0" y="1543050"/>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776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r="4240"/>
          <a:stretch/>
        </p:blipFill>
        <p:spPr>
          <a:xfrm>
            <a:off x="0" y="0"/>
            <a:ext cx="12192000" cy="6858000"/>
          </a:xfrm>
          <a:prstGeom prst="rect">
            <a:avLst/>
          </a:prstGeom>
        </p:spPr>
      </p:pic>
      <p:sp>
        <p:nvSpPr>
          <p:cNvPr id="6" name="TextBox 5"/>
          <p:cNvSpPr txBox="1"/>
          <p:nvPr/>
        </p:nvSpPr>
        <p:spPr>
          <a:xfrm>
            <a:off x="5943601" y="3194129"/>
            <a:ext cx="1828799" cy="584775"/>
          </a:xfrm>
          <a:prstGeom prst="rect">
            <a:avLst/>
          </a:prstGeom>
          <a:solidFill>
            <a:schemeClr val="tx1">
              <a:alpha val="24000"/>
            </a:schemeClr>
          </a:solidFill>
        </p:spPr>
        <p:txBody>
          <a:bodyPr wrap="square" rtlCol="0">
            <a:spAutoFit/>
          </a:bodyPr>
          <a:lstStyle/>
          <a:p>
            <a:pPr algn="ctr"/>
            <a:r>
              <a:rPr lang="en-US" sz="3200" dirty="0" err="1" smtClean="0">
                <a:solidFill>
                  <a:srgbClr val="FFFF00"/>
                </a:solidFill>
                <a:latin typeface="Helvetica Neue Light" charset="0"/>
                <a:ea typeface="Helvetica Neue Light" charset="0"/>
                <a:cs typeface="Helvetica Neue Light" charset="0"/>
              </a:rPr>
              <a:t>Skyland</a:t>
            </a:r>
            <a:endParaRPr lang="en-US" sz="3200" dirty="0">
              <a:solidFill>
                <a:srgbClr val="FFFF00"/>
              </a:solidFill>
              <a:latin typeface="Helvetica Neue Light" charset="0"/>
              <a:ea typeface="Helvetica Neue Light" charset="0"/>
              <a:cs typeface="Helvetica Neue Light" charset="0"/>
            </a:endParaRPr>
          </a:p>
        </p:txBody>
      </p:sp>
      <p:sp>
        <p:nvSpPr>
          <p:cNvPr id="7" name="TextBox 6"/>
          <p:cNvSpPr txBox="1"/>
          <p:nvPr/>
        </p:nvSpPr>
        <p:spPr>
          <a:xfrm>
            <a:off x="5029201" y="5026064"/>
            <a:ext cx="2895599" cy="584775"/>
          </a:xfrm>
          <a:prstGeom prst="rect">
            <a:avLst/>
          </a:prstGeom>
          <a:solidFill>
            <a:schemeClr val="tx1">
              <a:alpha val="24000"/>
            </a:schemeClr>
          </a:solidFill>
        </p:spPr>
        <p:txBody>
          <a:bodyPr wrap="square" rtlCol="0">
            <a:spAutoFit/>
          </a:bodyPr>
          <a:lstStyle/>
          <a:p>
            <a:pPr algn="ctr"/>
            <a:r>
              <a:rPr lang="en-US" sz="3200" smtClean="0">
                <a:solidFill>
                  <a:srgbClr val="FFFF00"/>
                </a:solidFill>
                <a:latin typeface="Helvetica Neue Light" charset="0"/>
                <a:ea typeface="Helvetica Neue Light" charset="0"/>
                <a:cs typeface="Helvetica Neue Light" charset="0"/>
              </a:rPr>
              <a:t>Big Meadows</a:t>
            </a:r>
            <a:endParaRPr lang="en-US" sz="3200" dirty="0">
              <a:solidFill>
                <a:srgbClr val="FFFF00"/>
              </a:solidFill>
              <a:latin typeface="Helvetica Neue Light" charset="0"/>
              <a:ea typeface="Helvetica Neue Light" charset="0"/>
              <a:cs typeface="Helvetica Neue Light" charset="0"/>
            </a:endParaRPr>
          </a:p>
        </p:txBody>
      </p:sp>
      <p:cxnSp>
        <p:nvCxnSpPr>
          <p:cNvPr id="9" name="Straight Arrow Connector 8"/>
          <p:cNvCxnSpPr>
            <a:stCxn id="6" idx="1"/>
          </p:cNvCxnSpPr>
          <p:nvPr/>
        </p:nvCxnSpPr>
        <p:spPr>
          <a:xfrm flipH="1">
            <a:off x="4705350" y="3486517"/>
            <a:ext cx="1238251" cy="494933"/>
          </a:xfrm>
          <a:prstGeom prst="straightConnector1">
            <a:avLst/>
          </a:prstGeom>
          <a:ln w="57150">
            <a:solidFill>
              <a:srgbClr val="306EA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1"/>
          </p:cNvCxnSpPr>
          <p:nvPr/>
        </p:nvCxnSpPr>
        <p:spPr>
          <a:xfrm flipH="1" flipV="1">
            <a:off x="4076700" y="5026064"/>
            <a:ext cx="952501" cy="292388"/>
          </a:xfrm>
          <a:prstGeom prst="straightConnector1">
            <a:avLst/>
          </a:prstGeom>
          <a:ln w="57150">
            <a:solidFill>
              <a:srgbClr val="306EA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034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a:p>
        </p:txBody>
      </p:sp>
      <p:pic>
        <p:nvPicPr>
          <p:cNvPr id="3" name="Picture 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208000"/>
                    </a14:imgEffect>
                  </a14:imgLayer>
                </a14:imgProps>
              </a:ext>
              <a:ext uri="{28A0092B-C50C-407E-A947-70E740481C1C}">
                <a14:useLocalDpi xmlns:a14="http://schemas.microsoft.com/office/drawing/2010/main"/>
              </a:ext>
            </a:extLst>
          </a:blip>
          <a:srcRect l="2739" t="-13264" b="-1"/>
          <a:stretch/>
        </p:blipFill>
        <p:spPr>
          <a:xfrm>
            <a:off x="0" y="-909639"/>
            <a:ext cx="12192000" cy="7767639"/>
          </a:xfrm>
          <a:prstGeom prst="rect">
            <a:avLst/>
          </a:prstGeom>
        </p:spPr>
      </p:pic>
      <p:sp>
        <p:nvSpPr>
          <p:cNvPr id="5" name="TextBox 4"/>
          <p:cNvSpPr txBox="1"/>
          <p:nvPr/>
        </p:nvSpPr>
        <p:spPr>
          <a:xfrm>
            <a:off x="7475220" y="5461694"/>
            <a:ext cx="4316729" cy="923330"/>
          </a:xfrm>
          <a:prstGeom prst="rect">
            <a:avLst/>
          </a:prstGeom>
          <a:solidFill>
            <a:schemeClr val="tx1">
              <a:alpha val="24000"/>
            </a:schemeClr>
          </a:solidFill>
        </p:spPr>
        <p:txBody>
          <a:bodyPr wrap="square" rtlCol="0">
            <a:spAutoFit/>
          </a:bodyPr>
          <a:lstStyle/>
          <a:p>
            <a:pPr algn="r"/>
            <a:r>
              <a:rPr lang="en-US" sz="3000" dirty="0" smtClean="0">
                <a:solidFill>
                  <a:srgbClr val="FFFF00"/>
                </a:solidFill>
                <a:latin typeface="Helvetica Neue Light" charset="0"/>
                <a:ea typeface="Helvetica Neue Light" charset="0"/>
                <a:cs typeface="Helvetica Neue Light" charset="0"/>
              </a:rPr>
              <a:t>Attempt  #1 @ </a:t>
            </a:r>
            <a:r>
              <a:rPr lang="en-US" sz="3000" dirty="0" err="1" smtClean="0">
                <a:solidFill>
                  <a:srgbClr val="FFFF00"/>
                </a:solidFill>
                <a:latin typeface="Helvetica Neue Light" charset="0"/>
                <a:ea typeface="Helvetica Neue Light" charset="0"/>
                <a:cs typeface="Helvetica Neue Light" charset="0"/>
              </a:rPr>
              <a:t>Skyland</a:t>
            </a:r>
            <a:endParaRPr lang="en-US" sz="3000" dirty="0" smtClean="0">
              <a:solidFill>
                <a:srgbClr val="FFFF00"/>
              </a:solidFill>
              <a:latin typeface="Helvetica Neue Light" charset="0"/>
              <a:ea typeface="Helvetica Neue Light" charset="0"/>
              <a:cs typeface="Helvetica Neue Light" charset="0"/>
            </a:endParaRPr>
          </a:p>
          <a:p>
            <a:pPr algn="r"/>
            <a:r>
              <a:rPr lang="en-US" sz="2400" dirty="0" smtClean="0">
                <a:solidFill>
                  <a:srgbClr val="FFFF00"/>
                </a:solidFill>
                <a:latin typeface="Helvetica Neue Light" charset="0"/>
                <a:ea typeface="Helvetica Neue Light" charset="0"/>
                <a:cs typeface="Helvetica Neue Light" charset="0"/>
              </a:rPr>
              <a:t>Shenandoah National Park</a:t>
            </a:r>
            <a:endParaRPr lang="en-US" sz="2400"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073505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2667001" y="-2667000"/>
            <a:ext cx="6858001" cy="12191999"/>
          </a:xfrm>
          <a:prstGeom prst="rect">
            <a:avLst/>
          </a:prstGeom>
        </p:spPr>
      </p:pic>
      <p:sp>
        <p:nvSpPr>
          <p:cNvPr id="6" name="TextBox 5"/>
          <p:cNvSpPr txBox="1"/>
          <p:nvPr/>
        </p:nvSpPr>
        <p:spPr>
          <a:xfrm>
            <a:off x="6720840" y="5433020"/>
            <a:ext cx="5059680" cy="923330"/>
          </a:xfrm>
          <a:prstGeom prst="rect">
            <a:avLst/>
          </a:prstGeom>
          <a:solidFill>
            <a:schemeClr val="tx1">
              <a:alpha val="24000"/>
            </a:schemeClr>
          </a:solidFill>
        </p:spPr>
        <p:txBody>
          <a:bodyPr wrap="square" rtlCol="0">
            <a:spAutoFit/>
          </a:bodyPr>
          <a:lstStyle/>
          <a:p>
            <a:pPr algn="r"/>
            <a:r>
              <a:rPr lang="en-US" sz="3000" smtClean="0">
                <a:solidFill>
                  <a:srgbClr val="FFFF00"/>
                </a:solidFill>
                <a:latin typeface="Helvetica Neue Light" charset="0"/>
                <a:ea typeface="Helvetica Neue Light" charset="0"/>
                <a:cs typeface="Helvetica Neue Light" charset="0"/>
              </a:rPr>
              <a:t>Attempt  #2 @ Big Meadows</a:t>
            </a:r>
            <a:endParaRPr lang="en-US" sz="3000" dirty="0" smtClean="0">
              <a:solidFill>
                <a:srgbClr val="FFFF00"/>
              </a:solidFill>
              <a:latin typeface="Helvetica Neue Light" charset="0"/>
              <a:ea typeface="Helvetica Neue Light" charset="0"/>
              <a:cs typeface="Helvetica Neue Light" charset="0"/>
            </a:endParaRPr>
          </a:p>
          <a:p>
            <a:pPr algn="r"/>
            <a:r>
              <a:rPr lang="en-US" sz="2400" dirty="0" smtClean="0">
                <a:solidFill>
                  <a:srgbClr val="FFFF00"/>
                </a:solidFill>
                <a:latin typeface="Helvetica Neue Light" charset="0"/>
                <a:ea typeface="Helvetica Neue Light" charset="0"/>
                <a:cs typeface="Helvetica Neue Light" charset="0"/>
              </a:rPr>
              <a:t>Shenandoah National Park</a:t>
            </a:r>
            <a:endParaRPr lang="en-US" sz="2400" dirty="0">
              <a:solidFill>
                <a:srgbClr val="FFFF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758974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l="3536" r="2168"/>
          <a:stretch/>
        </p:blipFill>
        <p:spPr>
          <a:xfrm>
            <a:off x="533401" y="3193684"/>
            <a:ext cx="3001360" cy="1714500"/>
          </a:xfrm>
          <a:prstGeom prst="rect">
            <a:avLst/>
          </a:prstGeom>
          <a:effectLst>
            <a:outerShdw blurRad="50800" dist="76200" dir="2700000" algn="tl" rotWithShape="0">
              <a:prstClr val="black">
                <a:alpha val="40000"/>
              </a:prstClr>
            </a:outerShdw>
          </a:effectLst>
        </p:spPr>
      </p:pic>
      <p:sp>
        <p:nvSpPr>
          <p:cNvPr id="6" name="Rectangle 5"/>
          <p:cNvSpPr/>
          <p:nvPr/>
        </p:nvSpPr>
        <p:spPr>
          <a:xfrm>
            <a:off x="0" y="401025"/>
            <a:ext cx="12192000" cy="1077218"/>
          </a:xfrm>
          <a:prstGeom prst="rect">
            <a:avLst/>
          </a:prstGeom>
        </p:spPr>
        <p:txBody>
          <a:bodyPr wrap="square">
            <a:spAutoFit/>
          </a:bodyPr>
          <a:lstStyle/>
          <a:p>
            <a:pPr lvl="1"/>
            <a:r>
              <a:rPr lang="en-US" sz="3200" dirty="0" smtClean="0">
                <a:solidFill>
                  <a:srgbClr val="3578C5"/>
                </a:solidFill>
                <a:latin typeface="Helvetica Neue Thin" charset="0"/>
                <a:ea typeface="Helvetica Neue Thin" charset="0"/>
                <a:cs typeface="Helvetica Neue Thin" charset="0"/>
              </a:rPr>
              <a:t>One dataset coupled with data science can enable dozens of new field-deployed capabilities beyond its original intended purpose.</a:t>
            </a:r>
            <a:endParaRPr lang="en-US" sz="3200" dirty="0">
              <a:solidFill>
                <a:srgbClr val="3578C5"/>
              </a:solidFill>
              <a:latin typeface="Helvetica Neue Thin" charset="0"/>
              <a:ea typeface="Helvetica Neue Thin" charset="0"/>
              <a:cs typeface="Helvetica Neue Thin" charset="0"/>
            </a:endParaRPr>
          </a:p>
        </p:txBody>
      </p:sp>
      <p:sp>
        <p:nvSpPr>
          <p:cNvPr id="7" name="Rectangle 6"/>
          <p:cNvSpPr/>
          <p:nvPr/>
        </p:nvSpPr>
        <p:spPr>
          <a:xfrm>
            <a:off x="533402" y="4952892"/>
            <a:ext cx="3001360" cy="400110"/>
          </a:xfrm>
          <a:prstGeom prst="rect">
            <a:avLst/>
          </a:prstGeom>
        </p:spPr>
        <p:txBody>
          <a:bodyPr wrap="square">
            <a:spAutoFit/>
          </a:bodyPr>
          <a:lstStyle/>
          <a:p>
            <a:pPr algn="ctr"/>
            <a:r>
              <a:rPr lang="en-US" sz="2000" smtClean="0">
                <a:solidFill>
                  <a:srgbClr val="3578C5"/>
                </a:solidFill>
                <a:latin typeface="Helvetica Neue Thin" charset="0"/>
                <a:ea typeface="Helvetica Neue Thin" charset="0"/>
                <a:cs typeface="Helvetica Neue Thin" charset="0"/>
              </a:rPr>
              <a:t>VIIRS DNB Imagery</a:t>
            </a:r>
            <a:endParaRPr lang="en-US" sz="2000" dirty="0">
              <a:solidFill>
                <a:srgbClr val="3578C5"/>
              </a:solidFill>
              <a:latin typeface="Helvetica Neue Thin" charset="0"/>
              <a:ea typeface="Helvetica Neue Thin" charset="0"/>
              <a:cs typeface="Helvetica Neue Thin" charset="0"/>
            </a:endParaRPr>
          </a:p>
        </p:txBody>
      </p:sp>
      <p:sp>
        <p:nvSpPr>
          <p:cNvPr id="8" name="Rectangle 7"/>
          <p:cNvSpPr/>
          <p:nvPr/>
        </p:nvSpPr>
        <p:spPr>
          <a:xfrm>
            <a:off x="5162550" y="2379018"/>
            <a:ext cx="5829300" cy="923330"/>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SOCIOECONOMIC</a:t>
            </a:r>
            <a:r>
              <a:rPr lang="en-US" dirty="0" smtClean="0">
                <a:solidFill>
                  <a:srgbClr val="3578C5"/>
                </a:solidFill>
                <a:latin typeface="Helvetica Neue Thin" charset="0"/>
                <a:ea typeface="Helvetica Neue Thin" charset="0"/>
                <a:cs typeface="Helvetica Neue Thin" charset="0"/>
              </a:rPr>
              <a:t>. Estimating more timely population and poverty estimates for developing parts of the world (</a:t>
            </a:r>
            <a:r>
              <a:rPr lang="en-US" dirty="0" smtClean="0">
                <a:solidFill>
                  <a:srgbClr val="3578C5"/>
                </a:solidFill>
                <a:latin typeface="Helvetica Neue Thin" charset="0"/>
                <a:ea typeface="Helvetica Neue Thin" charset="0"/>
                <a:cs typeface="Helvetica Neue Thin" charset="0"/>
                <a:hlinkClick r:id="rId5"/>
              </a:rPr>
              <a:t>Chen &amp; Norhaus, 2015</a:t>
            </a:r>
            <a:r>
              <a:rPr lang="en-US" dirty="0" smtClean="0">
                <a:solidFill>
                  <a:srgbClr val="3578C5"/>
                </a:solidFill>
                <a:latin typeface="Helvetica Neue Thin" charset="0"/>
                <a:ea typeface="Helvetica Neue Thin" charset="0"/>
                <a:cs typeface="Helvetica Neue Thin" charset="0"/>
              </a:rPr>
              <a:t>), (</a:t>
            </a:r>
            <a:r>
              <a:rPr lang="en-US" dirty="0" smtClean="0">
                <a:solidFill>
                  <a:srgbClr val="3578C5"/>
                </a:solidFill>
                <a:latin typeface="Helvetica Neue Thin" charset="0"/>
                <a:ea typeface="Helvetica Neue Thin" charset="0"/>
                <a:cs typeface="Helvetica Neue Thin" charset="0"/>
                <a:hlinkClick r:id="rId6"/>
              </a:rPr>
              <a:t>Jean, Luo &amp; Kim, 2016</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sp>
        <p:nvSpPr>
          <p:cNvPr id="9" name="Rectangle 8"/>
          <p:cNvSpPr/>
          <p:nvPr/>
        </p:nvSpPr>
        <p:spPr>
          <a:xfrm>
            <a:off x="5162550" y="3410283"/>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FISHERIES</a:t>
            </a:r>
            <a:r>
              <a:rPr lang="en-US" dirty="0" smtClean="0">
                <a:solidFill>
                  <a:srgbClr val="3578C5"/>
                </a:solidFill>
                <a:latin typeface="Helvetica Neue Thin" charset="0"/>
                <a:ea typeface="Helvetica Neue Thin" charset="0"/>
                <a:cs typeface="Helvetica Neue Thin" charset="0"/>
              </a:rPr>
              <a:t>. Monitoring illegal nighttime fishing in Indonesia (</a:t>
            </a:r>
            <a:r>
              <a:rPr lang="en-US" dirty="0" smtClean="0">
                <a:solidFill>
                  <a:srgbClr val="3578C5"/>
                </a:solidFill>
                <a:latin typeface="Helvetica Neue Thin" charset="0"/>
                <a:ea typeface="Helvetica Neue Thin" charset="0"/>
                <a:cs typeface="Helvetica Neue Thin" charset="0"/>
                <a:hlinkClick r:id="rId7"/>
              </a:rPr>
              <a:t>Elvidge et al., 2015</a:t>
            </a:r>
            <a:r>
              <a:rPr lang="en-US" dirty="0" smtClean="0">
                <a:solidFill>
                  <a:srgbClr val="3578C5"/>
                </a:solidFill>
                <a:latin typeface="Helvetica Neue Thin" charset="0"/>
                <a:ea typeface="Helvetica Neue Thin" charset="0"/>
                <a:cs typeface="Helvetica Neue Thin" charset="0"/>
              </a:rPr>
              <a:t>)  </a:t>
            </a:r>
            <a:endParaRPr lang="en-US" dirty="0">
              <a:solidFill>
                <a:srgbClr val="3578C5"/>
              </a:solidFill>
              <a:latin typeface="Helvetica Neue Thin" charset="0"/>
              <a:ea typeface="Helvetica Neue Thin" charset="0"/>
              <a:cs typeface="Helvetica Neue Thin" charset="0"/>
            </a:endParaRPr>
          </a:p>
        </p:txBody>
      </p:sp>
      <p:sp>
        <p:nvSpPr>
          <p:cNvPr id="10" name="Rectangle 9"/>
          <p:cNvSpPr/>
          <p:nvPr/>
        </p:nvSpPr>
        <p:spPr>
          <a:xfrm>
            <a:off x="5162550" y="4246695"/>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ENERGY</a:t>
            </a:r>
            <a:r>
              <a:rPr lang="en-US" dirty="0" smtClean="0">
                <a:solidFill>
                  <a:srgbClr val="3578C5"/>
                </a:solidFill>
                <a:latin typeface="Helvetica Neue Thin" charset="0"/>
                <a:ea typeface="Helvetica Neue Thin" charset="0"/>
                <a:cs typeface="Helvetica Neue Thin" charset="0"/>
              </a:rPr>
              <a:t>. Monitoring natural gas flares from petrochemical extraction (</a:t>
            </a:r>
            <a:r>
              <a:rPr lang="en-US" dirty="0" smtClean="0">
                <a:solidFill>
                  <a:srgbClr val="3578C5"/>
                </a:solidFill>
                <a:latin typeface="Helvetica Neue Thin" charset="0"/>
                <a:ea typeface="Helvetica Neue Thin" charset="0"/>
                <a:cs typeface="Helvetica Neue Thin" charset="0"/>
                <a:hlinkClick r:id="rId8"/>
              </a:rPr>
              <a:t>Elvidge</a:t>
            </a:r>
            <a:r>
              <a:rPr lang="en-US" dirty="0">
                <a:solidFill>
                  <a:srgbClr val="3578C5"/>
                </a:solidFill>
                <a:latin typeface="Helvetica Neue Thin" charset="0"/>
                <a:ea typeface="Helvetica Neue Thin" charset="0"/>
                <a:cs typeface="Helvetica Neue Thin" charset="0"/>
                <a:hlinkClick r:id="rId8"/>
              </a:rPr>
              <a:t> </a:t>
            </a:r>
            <a:r>
              <a:rPr lang="en-US" dirty="0" smtClean="0">
                <a:solidFill>
                  <a:srgbClr val="3578C5"/>
                </a:solidFill>
                <a:latin typeface="Helvetica Neue Thin" charset="0"/>
                <a:ea typeface="Helvetica Neue Thin" charset="0"/>
                <a:cs typeface="Helvetica Neue Thin" charset="0"/>
                <a:hlinkClick r:id="rId8"/>
              </a:rPr>
              <a:t> et al., 2016</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sp>
        <p:nvSpPr>
          <p:cNvPr id="11" name="Rectangle 10"/>
          <p:cNvSpPr/>
          <p:nvPr/>
        </p:nvSpPr>
        <p:spPr>
          <a:xfrm>
            <a:off x="5162550" y="4990209"/>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FIRES</a:t>
            </a:r>
            <a:r>
              <a:rPr lang="en-US" dirty="0" smtClean="0">
                <a:solidFill>
                  <a:srgbClr val="3578C5"/>
                </a:solidFill>
                <a:latin typeface="Helvetica Neue Thin" charset="0"/>
                <a:ea typeface="Helvetica Neue Thin" charset="0"/>
                <a:cs typeface="Helvetica Neue Thin" charset="0"/>
              </a:rPr>
              <a:t>. Identifying wildfires as they start and spread (</a:t>
            </a:r>
            <a:r>
              <a:rPr lang="en-US" dirty="0" smtClean="0">
                <a:solidFill>
                  <a:srgbClr val="3578C5"/>
                </a:solidFill>
                <a:latin typeface="Helvetica Neue Thin" charset="0"/>
                <a:ea typeface="Helvetica Neue Thin" charset="0"/>
                <a:cs typeface="Helvetica Neue Thin" charset="0"/>
                <a:hlinkClick r:id="rId9"/>
              </a:rPr>
              <a:t>NASA, 2015</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cxnSp>
        <p:nvCxnSpPr>
          <p:cNvPr id="12" name="Elbow Connector 11"/>
          <p:cNvCxnSpPr>
            <a:stCxn id="5" idx="3"/>
            <a:endCxn id="8" idx="1"/>
          </p:cNvCxnSpPr>
          <p:nvPr/>
        </p:nvCxnSpPr>
        <p:spPr>
          <a:xfrm flipV="1">
            <a:off x="3534761" y="2840683"/>
            <a:ext cx="1627789" cy="12102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9" idx="1"/>
          </p:cNvCxnSpPr>
          <p:nvPr/>
        </p:nvCxnSpPr>
        <p:spPr>
          <a:xfrm flipV="1">
            <a:off x="3534761" y="3733449"/>
            <a:ext cx="1627789" cy="31748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5" idx="3"/>
            <a:endCxn id="10" idx="1"/>
          </p:cNvCxnSpPr>
          <p:nvPr/>
        </p:nvCxnSpPr>
        <p:spPr>
          <a:xfrm>
            <a:off x="3534761" y="4050934"/>
            <a:ext cx="1627789" cy="51892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5" idx="3"/>
            <a:endCxn id="11" idx="1"/>
          </p:cNvCxnSpPr>
          <p:nvPr/>
        </p:nvCxnSpPr>
        <p:spPr>
          <a:xfrm>
            <a:off x="3534761" y="4050934"/>
            <a:ext cx="1627789" cy="126244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62550" y="5655392"/>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STORMS</a:t>
            </a:r>
            <a:r>
              <a:rPr lang="en-US" dirty="0" smtClean="0">
                <a:solidFill>
                  <a:srgbClr val="3578C5"/>
                </a:solidFill>
                <a:latin typeface="Helvetica Neue Thin" charset="0"/>
                <a:ea typeface="Helvetica Neue Thin" charset="0"/>
                <a:cs typeface="Helvetica Neue Thin" charset="0"/>
              </a:rPr>
              <a:t>. Spotting blackouts due to storm impacts (</a:t>
            </a:r>
            <a:r>
              <a:rPr lang="en-US" dirty="0" smtClean="0">
                <a:solidFill>
                  <a:srgbClr val="3578C5"/>
                </a:solidFill>
                <a:latin typeface="Helvetica Neue Thin" charset="0"/>
                <a:ea typeface="Helvetica Neue Thin" charset="0"/>
                <a:cs typeface="Helvetica Neue Thin" charset="0"/>
                <a:hlinkClick r:id="rId10"/>
              </a:rPr>
              <a:t>NASA, 2012</a:t>
            </a:r>
            <a:r>
              <a:rPr lang="en-US" dirty="0" smtClean="0">
                <a:solidFill>
                  <a:srgbClr val="3578C5"/>
                </a:solidFill>
                <a:latin typeface="Helvetica Neue Thin" charset="0"/>
                <a:ea typeface="Helvetica Neue Thin" charset="0"/>
                <a:cs typeface="Helvetica Neue Thin" charset="0"/>
              </a:rPr>
              <a:t>)</a:t>
            </a:r>
            <a:endParaRPr lang="en-US" dirty="0">
              <a:solidFill>
                <a:srgbClr val="3578C5"/>
              </a:solidFill>
              <a:latin typeface="Helvetica Neue Thin" charset="0"/>
              <a:ea typeface="Helvetica Neue Thin" charset="0"/>
              <a:cs typeface="Helvetica Neue Thin" charset="0"/>
            </a:endParaRPr>
          </a:p>
        </p:txBody>
      </p:sp>
      <p:cxnSp>
        <p:nvCxnSpPr>
          <p:cNvPr id="27" name="Elbow Connector 26"/>
          <p:cNvCxnSpPr>
            <a:stCxn id="5" idx="3"/>
            <a:endCxn id="22" idx="1"/>
          </p:cNvCxnSpPr>
          <p:nvPr/>
        </p:nvCxnSpPr>
        <p:spPr>
          <a:xfrm>
            <a:off x="3534761" y="4050934"/>
            <a:ext cx="1627789" cy="192762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
        <p:nvSpPr>
          <p:cNvPr id="42" name="Rectangle 41"/>
          <p:cNvSpPr/>
          <p:nvPr/>
        </p:nvSpPr>
        <p:spPr>
          <a:xfrm>
            <a:off x="5162550" y="1586178"/>
            <a:ext cx="5829300" cy="646331"/>
          </a:xfrm>
          <a:prstGeom prst="rect">
            <a:avLst/>
          </a:prstGeom>
        </p:spPr>
        <p:txBody>
          <a:bodyPr wrap="square">
            <a:spAutoFit/>
          </a:bodyPr>
          <a:lstStyle/>
          <a:p>
            <a:r>
              <a:rPr lang="en-US" b="1" u="sng" dirty="0" smtClean="0">
                <a:solidFill>
                  <a:srgbClr val="3578C5"/>
                </a:solidFill>
                <a:latin typeface="Helvetica Neue Thin" charset="0"/>
                <a:ea typeface="Helvetica Neue Thin" charset="0"/>
                <a:cs typeface="Helvetica Neue Thin" charset="0"/>
              </a:rPr>
              <a:t>RECREATION</a:t>
            </a:r>
            <a:r>
              <a:rPr lang="en-US" dirty="0" smtClean="0">
                <a:solidFill>
                  <a:srgbClr val="3578C5"/>
                </a:solidFill>
                <a:latin typeface="Helvetica Neue Thin" charset="0"/>
                <a:ea typeface="Helvetica Neue Thin" charset="0"/>
                <a:cs typeface="Helvetica Neue Thin" charset="0"/>
              </a:rPr>
              <a:t>. Function for finding dark sky locations for stargazing.</a:t>
            </a:r>
            <a:endParaRPr lang="en-US" dirty="0">
              <a:solidFill>
                <a:srgbClr val="3578C5"/>
              </a:solidFill>
              <a:latin typeface="Helvetica Neue Thin" charset="0"/>
              <a:ea typeface="Helvetica Neue Thin" charset="0"/>
              <a:cs typeface="Helvetica Neue Thin" charset="0"/>
            </a:endParaRPr>
          </a:p>
        </p:txBody>
      </p:sp>
      <p:cxnSp>
        <p:nvCxnSpPr>
          <p:cNvPr id="43" name="Elbow Connector 42"/>
          <p:cNvCxnSpPr>
            <a:stCxn id="5" idx="3"/>
            <a:endCxn id="42" idx="1"/>
          </p:cNvCxnSpPr>
          <p:nvPr/>
        </p:nvCxnSpPr>
        <p:spPr>
          <a:xfrm flipV="1">
            <a:off x="3534761" y="1909344"/>
            <a:ext cx="1627789" cy="214159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0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29</a:t>
            </a:fld>
            <a:endParaRPr lang="en-US"/>
          </a:p>
        </p:txBody>
      </p:sp>
      <p:sp>
        <p:nvSpPr>
          <p:cNvPr id="6" name="Rectangle 5"/>
          <p:cNvSpPr/>
          <p:nvPr/>
        </p:nvSpPr>
        <p:spPr>
          <a:xfrm>
            <a:off x="814686" y="3001985"/>
            <a:ext cx="9547527" cy="1446550"/>
          </a:xfrm>
          <a:prstGeom prst="rect">
            <a:avLst/>
          </a:prstGeom>
        </p:spPr>
        <p:txBody>
          <a:bodyPr wrap="square">
            <a:spAutoFit/>
          </a:bodyPr>
          <a:lstStyle/>
          <a:p>
            <a:pPr lvl="1"/>
            <a:r>
              <a:rPr lang="en-US" sz="4400" dirty="0" smtClean="0">
                <a:solidFill>
                  <a:srgbClr val="3578C5"/>
                </a:solidFill>
                <a:latin typeface="Helvetica Neue Thin" charset="0"/>
                <a:ea typeface="Helvetica Neue Thin" charset="0"/>
                <a:cs typeface="Helvetica Neue Thin" charset="0"/>
              </a:rPr>
              <a:t>What skills were required to make the Milky Way example a reality?</a:t>
            </a:r>
            <a:endParaRPr lang="en-US" sz="4400" dirty="0">
              <a:solidFill>
                <a:srgbClr val="3578C5"/>
              </a:solidFill>
              <a:latin typeface="Helvetica Neue Thin" charset="0"/>
              <a:ea typeface="Helvetica Neue Thin" charset="0"/>
              <a:cs typeface="Helvetica Neue Thin" charset="0"/>
            </a:endParaRPr>
          </a:p>
        </p:txBody>
      </p: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544887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3193832"/>
            <a:ext cx="61150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An Opening Story</a:t>
            </a:r>
            <a:endParaRPr lang="en-US" sz="2800" dirty="0">
              <a:solidFill>
                <a:schemeClr val="bg1"/>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3</a:t>
            </a:fld>
            <a:endParaRPr lang="en-US"/>
          </a:p>
        </p:txBody>
      </p:sp>
      <p:sp>
        <p:nvSpPr>
          <p:cNvPr id="6" name="Rectangle 5"/>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20918698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30</a:t>
            </a:fld>
            <a:endParaRPr lang="en-US"/>
          </a:p>
        </p:txBody>
      </p:sp>
      <p:sp>
        <p:nvSpPr>
          <p:cNvPr id="6" name="Rectangle 5"/>
          <p:cNvSpPr/>
          <p:nvPr/>
        </p:nvSpPr>
        <p:spPr>
          <a:xfrm>
            <a:off x="185753" y="535166"/>
            <a:ext cx="11606407" cy="6186309"/>
          </a:xfrm>
          <a:prstGeom prst="rect">
            <a:avLst/>
          </a:prstGeom>
        </p:spPr>
        <p:txBody>
          <a:bodyPr wrap="square">
            <a:spAutoFit/>
          </a:bodyPr>
          <a:lstStyle/>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Ask a data-enabled question</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Convert the question into quantifiable parameters (e.g. universe, variables)</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Obtain any form of data and understand what it is</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Store the data in a re-usable efficient form</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Transform any type of data from one form to another</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Relate multiple features to one another </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Optimize or prioritize values based on some function</a:t>
            </a:r>
          </a:p>
          <a:p>
            <a:pPr marL="1028700" lvl="1" indent="-571500">
              <a:buFont typeface="Arial" charset="0"/>
              <a:buChar char="•"/>
            </a:pPr>
            <a:r>
              <a:rPr lang="en-US" sz="3600" dirty="0" smtClean="0">
                <a:solidFill>
                  <a:srgbClr val="3578C5"/>
                </a:solidFill>
                <a:latin typeface="Helvetica Neue Thin" charset="0"/>
                <a:ea typeface="Helvetica Neue Thin" charset="0"/>
                <a:cs typeface="Helvetica Neue Thin" charset="0"/>
              </a:rPr>
              <a:t>Provide human interpretable results that have a narrative that is approachable </a:t>
            </a:r>
          </a:p>
          <a:p>
            <a:pPr marL="1028700" lvl="1" indent="-571500">
              <a:buFont typeface="Arial" charset="0"/>
              <a:buChar char="•"/>
            </a:pPr>
            <a:endParaRPr lang="en-US" sz="3600" dirty="0" smtClean="0">
              <a:solidFill>
                <a:srgbClr val="3578C5"/>
              </a:solidFill>
              <a:latin typeface="Helvetica Neue Thin" charset="0"/>
              <a:ea typeface="Helvetica Neue Thin" charset="0"/>
              <a:cs typeface="Helvetica Neue Thin" charset="0"/>
            </a:endParaRPr>
          </a:p>
        </p:txBody>
      </p:sp>
      <p:sp>
        <p:nvSpPr>
          <p:cNvPr id="41" name="Rectangle 40"/>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383865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A Story</a:t>
            </a:r>
          </a:p>
          <a:p>
            <a:pPr marL="571500" indent="-571500">
              <a:buFont typeface="Arial" charset="0"/>
              <a:buChar char="•"/>
            </a:pPr>
            <a:r>
              <a:rPr lang="en-US" sz="3600" b="1" dirty="0">
                <a:solidFill>
                  <a:schemeClr val="tx2"/>
                </a:solidFill>
                <a:latin typeface="Avenir Book" charset="0"/>
                <a:ea typeface="Avenir Book" charset="0"/>
                <a:cs typeface="Avenir Book" charset="0"/>
              </a:rPr>
              <a:t>Framework</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31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0087792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32</a:t>
            </a:fld>
            <a:endParaRPr lang="en-US"/>
          </a:p>
        </p:txBody>
      </p:sp>
      <p:sp>
        <p:nvSpPr>
          <p:cNvPr id="4" name="Rectangle 3"/>
          <p:cNvSpPr/>
          <p:nvPr/>
        </p:nvSpPr>
        <p:spPr>
          <a:xfrm>
            <a:off x="1028700" y="2257342"/>
            <a:ext cx="8953500" cy="923330"/>
          </a:xfrm>
          <a:prstGeom prst="rect">
            <a:avLst/>
          </a:prstGeom>
        </p:spPr>
        <p:txBody>
          <a:bodyPr wrap="square">
            <a:spAutoFit/>
          </a:bodyPr>
          <a:lstStyle/>
          <a:p>
            <a:r>
              <a:rPr lang="en-US" sz="5400" dirty="0" smtClean="0">
                <a:solidFill>
                  <a:srgbClr val="00B0F0"/>
                </a:solidFill>
                <a:latin typeface="Helvetica Neue Light" charset="0"/>
                <a:ea typeface="Helvetica Neue Light" charset="0"/>
                <a:cs typeface="Helvetica Neue Light" charset="0"/>
              </a:rPr>
              <a:t>What is data science?!</a:t>
            </a:r>
            <a:endParaRPr lang="en-US" sz="5400" dirty="0">
              <a:solidFill>
                <a:srgbClr val="00B0F0"/>
              </a:solidFill>
              <a:latin typeface="Helvetica Neue Light" charset="0"/>
              <a:ea typeface="Helvetica Neue Light" charset="0"/>
              <a:cs typeface="Helvetica Neue Light" charset="0"/>
            </a:endParaRPr>
          </a:p>
        </p:txBody>
      </p:sp>
      <p:sp>
        <p:nvSpPr>
          <p:cNvPr id="6" name="Rectangle 5"/>
          <p:cNvSpPr/>
          <p:nvPr/>
        </p:nvSpPr>
        <p:spPr>
          <a:xfrm>
            <a:off x="1773767" y="3180672"/>
            <a:ext cx="8953500" cy="830997"/>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b="1" dirty="0" smtClean="0">
                <a:solidFill>
                  <a:schemeClr val="bg1">
                    <a:lumMod val="50000"/>
                  </a:schemeClr>
                </a:solidFill>
                <a:latin typeface="Helvetica Neue Thin" charset="0"/>
                <a:ea typeface="Helvetica Neue Thin" charset="0"/>
                <a:cs typeface="Helvetica Neue Thin" charset="0"/>
              </a:rPr>
              <a:t>Many have tried to define it, but there isn’t perfect consensus</a:t>
            </a:r>
            <a:r>
              <a:rPr lang="en-US" sz="2400" b="1" smtClean="0">
                <a:solidFill>
                  <a:schemeClr val="bg1">
                    <a:lumMod val="50000"/>
                  </a:schemeClr>
                </a:solidFill>
                <a:latin typeface="Helvetica Neue Thin" charset="0"/>
                <a:ea typeface="Helvetica Neue Thin" charset="0"/>
                <a:cs typeface="Helvetica Neue Thin" charset="0"/>
              </a:rPr>
              <a:t>. </a:t>
            </a:r>
            <a:endParaRPr lang="en-US" sz="2400" b="1"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7984064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33</a:t>
            </a:fld>
            <a:endParaRPr lang="en-US"/>
          </a:p>
        </p:txBody>
      </p:sp>
      <p:sp>
        <p:nvSpPr>
          <p:cNvPr id="4" name="Rectangle 3"/>
          <p:cNvSpPr/>
          <p:nvPr/>
        </p:nvSpPr>
        <p:spPr>
          <a:xfrm>
            <a:off x="1028700" y="2257342"/>
            <a:ext cx="8953500" cy="923330"/>
          </a:xfrm>
          <a:prstGeom prst="rect">
            <a:avLst/>
          </a:prstGeom>
        </p:spPr>
        <p:txBody>
          <a:bodyPr wrap="square">
            <a:spAutoFit/>
          </a:bodyPr>
          <a:lstStyle/>
          <a:p>
            <a:r>
              <a:rPr lang="en-US" sz="5400" dirty="0" smtClean="0">
                <a:solidFill>
                  <a:srgbClr val="00B0F0"/>
                </a:solidFill>
                <a:latin typeface="Helvetica Neue Light" charset="0"/>
                <a:ea typeface="Helvetica Neue Light" charset="0"/>
                <a:cs typeface="Helvetica Neue Light" charset="0"/>
              </a:rPr>
              <a:t>What is data science?!</a:t>
            </a:r>
            <a:endParaRPr lang="en-US" sz="5400" dirty="0">
              <a:solidFill>
                <a:srgbClr val="00B0F0"/>
              </a:solidFill>
              <a:latin typeface="Helvetica Neue Light" charset="0"/>
              <a:ea typeface="Helvetica Neue Light" charset="0"/>
              <a:cs typeface="Helvetica Neue Light" charset="0"/>
            </a:endParaRPr>
          </a:p>
        </p:txBody>
      </p:sp>
      <p:sp>
        <p:nvSpPr>
          <p:cNvPr id="6" name="Rectangle 5"/>
          <p:cNvSpPr/>
          <p:nvPr/>
        </p:nvSpPr>
        <p:spPr>
          <a:xfrm>
            <a:off x="1790700" y="3180672"/>
            <a:ext cx="8953500" cy="830997"/>
          </a:xfrm>
          <a:prstGeom prst="rect">
            <a:avLst/>
          </a:prstGeom>
        </p:spPr>
        <p:txBody>
          <a:bodyPr wrap="square">
            <a:spAutoFit/>
          </a:bodyPr>
          <a:lstStyle/>
          <a:p>
            <a:pPr marL="17463" lvl="0" indent="-17463">
              <a:defRPr/>
            </a:pPr>
            <a:r>
              <a:rPr lang="en-US" sz="2400" b="1" dirty="0">
                <a:solidFill>
                  <a:schemeClr val="bg1">
                    <a:lumMod val="50000"/>
                  </a:schemeClr>
                </a:solidFill>
                <a:latin typeface="Helvetica Neue Thin" charset="0"/>
                <a:ea typeface="Helvetica Neue Thin" charset="0"/>
                <a:cs typeface="Helvetica Neue Thin" charset="0"/>
              </a:rPr>
              <a:t>What </a:t>
            </a:r>
            <a:r>
              <a:rPr lang="en-US" sz="2400" b="1" dirty="0" smtClean="0">
                <a:solidFill>
                  <a:schemeClr val="bg1">
                    <a:lumMod val="50000"/>
                  </a:schemeClr>
                </a:solidFill>
                <a:latin typeface="Helvetica Neue Thin" charset="0"/>
                <a:ea typeface="Helvetica Neue Thin" charset="0"/>
                <a:cs typeface="Helvetica Neue Thin" charset="0"/>
              </a:rPr>
              <a:t>is it used </a:t>
            </a:r>
            <a:r>
              <a:rPr lang="en-US" sz="2400" b="1" dirty="0">
                <a:solidFill>
                  <a:schemeClr val="bg1">
                    <a:lumMod val="50000"/>
                  </a:schemeClr>
                </a:solidFill>
                <a:latin typeface="Helvetica Neue Thin" charset="0"/>
                <a:ea typeface="Helvetica Neue Thin" charset="0"/>
                <a:cs typeface="Helvetica Neue Thin" charset="0"/>
              </a:rPr>
              <a:t>for?</a:t>
            </a:r>
          </a:p>
          <a:p>
            <a:pPr marL="17463" indent="-17463">
              <a:defRPr/>
            </a:pPr>
            <a:r>
              <a:rPr lang="en-US" sz="2400" b="1" dirty="0" smtClean="0">
                <a:solidFill>
                  <a:schemeClr val="bg1">
                    <a:lumMod val="50000"/>
                  </a:schemeClr>
                </a:solidFill>
                <a:latin typeface="Helvetica Neue Thin" charset="0"/>
                <a:ea typeface="Helvetica Neue Thin" charset="0"/>
                <a:cs typeface="Helvetica Neue Thin" charset="0"/>
              </a:rPr>
              <a:t>What </a:t>
            </a:r>
            <a:r>
              <a:rPr lang="en-US" sz="2400" b="1" dirty="0">
                <a:solidFill>
                  <a:schemeClr val="bg1">
                    <a:lumMod val="50000"/>
                  </a:schemeClr>
                </a:solidFill>
                <a:latin typeface="Helvetica Neue Thin" charset="0"/>
                <a:ea typeface="Helvetica Neue Thin" charset="0"/>
                <a:cs typeface="Helvetica Neue Thin" charset="0"/>
              </a:rPr>
              <a:t>goes into it</a:t>
            </a:r>
            <a:r>
              <a:rPr lang="en-US" sz="2400" b="1" dirty="0" smtClean="0">
                <a:solidFill>
                  <a:schemeClr val="bg1">
                    <a:lumMod val="50000"/>
                  </a:schemeClr>
                </a:solidFill>
                <a:latin typeface="Helvetica Neue Thin" charset="0"/>
                <a:ea typeface="Helvetica Neue Thin" charset="0"/>
                <a:cs typeface="Helvetica Neue Thin" charset="0"/>
              </a:rPr>
              <a:t>?</a:t>
            </a:r>
            <a:endParaRPr lang="en-US" sz="2400" b="1"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8969118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34</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76" y="2296582"/>
            <a:ext cx="12983181" cy="260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27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35</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3" y="1876805"/>
            <a:ext cx="10642376" cy="21375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48100" y="1876805"/>
            <a:ext cx="61341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93751" y="3926880"/>
            <a:ext cx="9134378" cy="133118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accent6"/>
                </a:solidFill>
                <a:latin typeface="Helvetica" charset="0"/>
                <a:ea typeface="Helvetica" charset="0"/>
                <a:cs typeface="Helvetica" charset="0"/>
              </a:rPr>
              <a:t>benchmarking </a:t>
            </a:r>
            <a:r>
              <a:rPr lang="en-US" sz="2000" dirty="0">
                <a:solidFill>
                  <a:schemeClr val="accent6"/>
                </a:solidFill>
                <a:latin typeface="Helvetica" charset="0"/>
                <a:ea typeface="Helvetica" charset="0"/>
                <a:cs typeface="Helvetica" charset="0"/>
              </a:rPr>
              <a:t>helps to contextualize the current state relative to a reference point. The reference point gives context over time and space to illustrate a trend or can be used to show relative performance. </a:t>
            </a:r>
            <a:endParaRPr lang="en-US" sz="2000" dirty="0" smtClean="0">
              <a:solidFill>
                <a:schemeClr val="accent6"/>
              </a:solidFill>
              <a:latin typeface="Helvetica" charset="0"/>
              <a:ea typeface="Helvetica" charset="0"/>
              <a:cs typeface="Helvetica" charset="0"/>
            </a:endParaRPr>
          </a:p>
          <a:p>
            <a:endParaRPr lang="en-US" sz="2000" dirty="0" smtClean="0">
              <a:solidFill>
                <a:schemeClr val="accent6"/>
              </a:solidFill>
              <a:latin typeface="Helvetica" charset="0"/>
              <a:ea typeface="Helvetica" charset="0"/>
              <a:cs typeface="Helvetica" charset="0"/>
            </a:endParaRPr>
          </a:p>
          <a:p>
            <a:pPr marL="342900" indent="-342900">
              <a:buFont typeface="Arial" charset="0"/>
              <a:buChar char="•"/>
            </a:pPr>
            <a:r>
              <a:rPr lang="en-US" sz="2000" i="1" dirty="0" smtClean="0">
                <a:solidFill>
                  <a:schemeClr val="accent6"/>
                </a:solidFill>
                <a:latin typeface="Helvetica" charset="0"/>
                <a:ea typeface="Helvetica" charset="0"/>
                <a:cs typeface="Helvetica" charset="0"/>
              </a:rPr>
              <a:t>What was the monthly unemployment rate last month?</a:t>
            </a:r>
          </a:p>
          <a:p>
            <a:pPr marL="342900" indent="-342900">
              <a:buFont typeface="Arial" charset="0"/>
              <a:buChar char="•"/>
            </a:pPr>
            <a:r>
              <a:rPr lang="en-US" sz="2000" i="1" dirty="0" smtClean="0">
                <a:solidFill>
                  <a:schemeClr val="accent6"/>
                </a:solidFill>
                <a:latin typeface="Helvetica" charset="0"/>
                <a:ea typeface="Helvetica" charset="0"/>
                <a:cs typeface="Helvetica" charset="0"/>
              </a:rPr>
              <a:t>What are SAT Scores for Georgetown?</a:t>
            </a:r>
          </a:p>
          <a:p>
            <a:pPr marL="342900" indent="-342900">
              <a:buFont typeface="Arial" charset="0"/>
              <a:buChar char="•"/>
            </a:pPr>
            <a:r>
              <a:rPr lang="en-US" sz="2000" i="1" dirty="0" smtClean="0">
                <a:solidFill>
                  <a:schemeClr val="accent6"/>
                </a:solidFill>
                <a:latin typeface="Helvetica" charset="0"/>
                <a:ea typeface="Helvetica" charset="0"/>
                <a:cs typeface="Helvetica" charset="0"/>
              </a:rPr>
              <a:t>What is my speed now on my speedometer?</a:t>
            </a:r>
            <a:endParaRPr lang="en-US" sz="2000" i="1" dirty="0">
              <a:solidFill>
                <a:schemeClr val="accent6"/>
              </a:solidFill>
              <a:latin typeface="Helvetica" charset="0"/>
              <a:ea typeface="Helvetica" charset="0"/>
              <a:cs typeface="Helvetica" charset="0"/>
            </a:endParaRPr>
          </a:p>
        </p:txBody>
      </p:sp>
    </p:spTree>
    <p:extLst>
      <p:ext uri="{BB962C8B-B14F-4D97-AF65-F5344CB8AC3E}">
        <p14:creationId xmlns:p14="http://schemas.microsoft.com/office/powerpoint/2010/main" val="857680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36</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3" y="1876805"/>
            <a:ext cx="10642376" cy="21375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00800" y="1876805"/>
            <a:ext cx="35814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93751" y="3926880"/>
            <a:ext cx="9134378" cy="133118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smtClean="0">
                <a:solidFill>
                  <a:schemeClr val="accent6"/>
                </a:solidFill>
                <a:latin typeface="Helvetica" charset="0"/>
                <a:ea typeface="Helvetica" charset="0"/>
                <a:cs typeface="Helvetica" charset="0"/>
              </a:rPr>
              <a:t>Explain </a:t>
            </a:r>
            <a:r>
              <a:rPr lang="en-US" sz="2000" b="1" dirty="0">
                <a:solidFill>
                  <a:schemeClr val="accent6"/>
                </a:solidFill>
                <a:latin typeface="Helvetica" charset="0"/>
                <a:ea typeface="Helvetica" charset="0"/>
                <a:cs typeface="Helvetica" charset="0"/>
              </a:rPr>
              <a:t>how things work, or at least quantify relationships between observed phenomena (e.g. dependent variables or target features) and their associated characteristics (e.g. independent variables or input features</a:t>
            </a:r>
            <a:r>
              <a:rPr lang="en-US" sz="2000" b="1" dirty="0" smtClean="0">
                <a:solidFill>
                  <a:schemeClr val="accent6"/>
                </a:solidFill>
                <a:latin typeface="Helvetica" charset="0"/>
                <a:ea typeface="Helvetica" charset="0"/>
                <a:cs typeface="Helvetica" charset="0"/>
              </a:rPr>
              <a:t>)</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What determines the housing sales prices?</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What caused a drop in crime?</a:t>
            </a:r>
            <a:endParaRPr lang="en-US" sz="2000" dirty="0">
              <a:solidFill>
                <a:schemeClr val="accent6"/>
              </a:solidFill>
              <a:latin typeface="Helvetica" charset="0"/>
              <a:ea typeface="Helvetica" charset="0"/>
              <a:cs typeface="Helvetica" charset="0"/>
            </a:endParaRPr>
          </a:p>
        </p:txBody>
      </p:sp>
      <p:sp>
        <p:nvSpPr>
          <p:cNvPr id="9" name="Rectangle 8"/>
          <p:cNvSpPr/>
          <p:nvPr/>
        </p:nvSpPr>
        <p:spPr>
          <a:xfrm>
            <a:off x="628650" y="1913157"/>
            <a:ext cx="35814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7527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37</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dirty="0" smtClean="0">
                <a:solidFill>
                  <a:schemeClr val="accent6"/>
                </a:solidFill>
                <a:latin typeface="Helvetica Neue Light" charset="0"/>
                <a:ea typeface="Helvetica Neue Light" charset="0"/>
                <a:cs typeface="Helvetica Neue Light" charset="0"/>
              </a:rPr>
              <a:t>What is it used for?</a:t>
            </a:r>
            <a:endParaRPr lang="en-US" sz="5400" dirty="0">
              <a:solidFill>
                <a:schemeClr val="accent6"/>
              </a:solidFill>
              <a:latin typeface="Helvetica Neue Light" charset="0"/>
              <a:ea typeface="Helvetica Neue Light" charset="0"/>
              <a:cs typeface="Helvetica Neue Light"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pic>
        <p:nvPicPr>
          <p:cNvPr id="1025" name="Picture 1" descr="age9image28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3" y="1876805"/>
            <a:ext cx="10642376" cy="21375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93751" y="3926880"/>
            <a:ext cx="9134378" cy="133118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smtClean="0">
                <a:solidFill>
                  <a:schemeClr val="accent6"/>
                </a:solidFill>
                <a:latin typeface="Helvetica" charset="0"/>
                <a:ea typeface="Helvetica" charset="0"/>
                <a:cs typeface="Helvetica" charset="0"/>
              </a:rPr>
              <a:t>Prediction ventures </a:t>
            </a:r>
            <a:r>
              <a:rPr lang="en-US" sz="2000" b="1" dirty="0">
                <a:solidFill>
                  <a:schemeClr val="accent6"/>
                </a:solidFill>
                <a:latin typeface="Helvetica" charset="0"/>
                <a:ea typeface="Helvetica" charset="0"/>
                <a:cs typeface="Helvetica" charset="0"/>
              </a:rPr>
              <a:t>to make empirical guesses about what will </a:t>
            </a:r>
            <a:r>
              <a:rPr lang="en-US" sz="2000" b="1" dirty="0" smtClean="0">
                <a:solidFill>
                  <a:schemeClr val="accent6"/>
                </a:solidFill>
                <a:latin typeface="Helvetica" charset="0"/>
                <a:ea typeface="Helvetica" charset="0"/>
                <a:cs typeface="Helvetica" charset="0"/>
              </a:rPr>
              <a:t>happen next before knowing what happens.</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Which products/movies do you want to buy/watch?</a:t>
            </a:r>
          </a:p>
          <a:p>
            <a:pPr marL="342900" indent="-342900">
              <a:buFont typeface="Arial" charset="0"/>
              <a:buChar char="•"/>
            </a:pPr>
            <a:r>
              <a:rPr lang="en-US" sz="2000" dirty="0" smtClean="0">
                <a:solidFill>
                  <a:schemeClr val="accent6"/>
                </a:solidFill>
                <a:latin typeface="Helvetica" charset="0"/>
                <a:ea typeface="Helvetica" charset="0"/>
                <a:cs typeface="Helvetica" charset="0"/>
              </a:rPr>
              <a:t>Which candidate will you likely vote for and are you swingable?</a:t>
            </a:r>
          </a:p>
          <a:p>
            <a:pPr marL="342900" indent="-342900">
              <a:buFont typeface="Arial" charset="0"/>
              <a:buChar char="•"/>
            </a:pPr>
            <a:r>
              <a:rPr lang="en-US" sz="2000" dirty="0" smtClean="0">
                <a:solidFill>
                  <a:schemeClr val="accent6"/>
                </a:solidFill>
                <a:latin typeface="Helvetica" charset="0"/>
                <a:ea typeface="Helvetica" charset="0"/>
                <a:cs typeface="Helvetica" charset="0"/>
              </a:rPr>
              <a:t>Will there be a fire in this </a:t>
            </a:r>
            <a:r>
              <a:rPr lang="en-US" sz="2000" smtClean="0">
                <a:solidFill>
                  <a:schemeClr val="accent6"/>
                </a:solidFill>
                <a:latin typeface="Helvetica" charset="0"/>
                <a:ea typeface="Helvetica" charset="0"/>
                <a:cs typeface="Helvetica" charset="0"/>
              </a:rPr>
              <a:t>building tomorrow?</a:t>
            </a:r>
            <a:endParaRPr lang="en-US" sz="2000" dirty="0">
              <a:solidFill>
                <a:schemeClr val="accent6"/>
              </a:solidFill>
              <a:latin typeface="Helvetica" charset="0"/>
              <a:ea typeface="Helvetica" charset="0"/>
              <a:cs typeface="Helvetica" charset="0"/>
            </a:endParaRPr>
          </a:p>
        </p:txBody>
      </p:sp>
      <p:sp>
        <p:nvSpPr>
          <p:cNvPr id="9" name="Rectangle 8"/>
          <p:cNvSpPr/>
          <p:nvPr/>
        </p:nvSpPr>
        <p:spPr>
          <a:xfrm>
            <a:off x="628650" y="1913157"/>
            <a:ext cx="5600700" cy="117098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0641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38</a:t>
            </a:fld>
            <a:endParaRPr lang="en-US"/>
          </a:p>
        </p:txBody>
      </p:sp>
      <p:sp>
        <p:nvSpPr>
          <p:cNvPr id="4" name="Rectangle 3"/>
          <p:cNvSpPr/>
          <p:nvPr/>
        </p:nvSpPr>
        <p:spPr>
          <a:xfrm>
            <a:off x="1028699" y="953475"/>
            <a:ext cx="10672233" cy="923330"/>
          </a:xfrm>
          <a:prstGeom prst="rect">
            <a:avLst/>
          </a:prstGeom>
        </p:spPr>
        <p:txBody>
          <a:bodyPr wrap="square">
            <a:spAutoFit/>
          </a:bodyPr>
          <a:lstStyle/>
          <a:p>
            <a:r>
              <a:rPr lang="en-US" sz="5400" smtClean="0">
                <a:solidFill>
                  <a:srgbClr val="00B0F0"/>
                </a:solidFill>
                <a:latin typeface="Helvetica Neue Light" charset="0"/>
                <a:ea typeface="Helvetica Neue Light" charset="0"/>
                <a:cs typeface="Helvetica Neue Light" charset="0"/>
              </a:rPr>
              <a:t>What goes into data </a:t>
            </a:r>
            <a:r>
              <a:rPr lang="en-US" sz="5400" dirty="0" smtClean="0">
                <a:solidFill>
                  <a:srgbClr val="00B0F0"/>
                </a:solidFill>
                <a:latin typeface="Helvetica Neue Light" charset="0"/>
                <a:ea typeface="Helvetica Neue Light" charset="0"/>
                <a:cs typeface="Helvetica Neue Light" charset="0"/>
              </a:rPr>
              <a:t>science?!</a:t>
            </a:r>
            <a:endParaRPr lang="en-US" sz="5400" dirty="0">
              <a:solidFill>
                <a:srgbClr val="00B0F0"/>
              </a:solidFill>
              <a:latin typeface="Helvetica Neue Light" charset="0"/>
              <a:ea typeface="Helvetica Neue Light" charset="0"/>
              <a:cs typeface="Helvetica Neue Light" charset="0"/>
            </a:endParaRPr>
          </a:p>
        </p:txBody>
      </p:sp>
      <p:sp>
        <p:nvSpPr>
          <p:cNvPr id="5" name="Rectangle 4"/>
          <p:cNvSpPr/>
          <p:nvPr/>
        </p:nvSpPr>
        <p:spPr>
          <a:xfrm>
            <a:off x="1638300" y="2670027"/>
            <a:ext cx="8953500" cy="2062103"/>
          </a:xfrm>
          <a:prstGeom prst="rect">
            <a:avLst/>
          </a:prstGeom>
        </p:spPr>
        <p:txBody>
          <a:bodyPr wrap="square">
            <a:spAutoFit/>
          </a:bodyPr>
          <a:lstStyle/>
          <a:p>
            <a:pPr marL="685800" indent="-685800">
              <a:buFont typeface="Arial" charset="0"/>
              <a:buChar char="•"/>
            </a:pPr>
            <a:r>
              <a:rPr lang="en-US" sz="3200" dirty="0">
                <a:solidFill>
                  <a:schemeClr val="accent1">
                    <a:lumMod val="75000"/>
                  </a:schemeClr>
                </a:solidFill>
                <a:latin typeface="Helvetica Neue Thin" charset="0"/>
                <a:ea typeface="Helvetica Neue Thin" charset="0"/>
                <a:cs typeface="Helvetica Neue Thin" charset="0"/>
              </a:rPr>
              <a:t>m</a:t>
            </a:r>
            <a:r>
              <a:rPr lang="en-US" sz="3200" dirty="0" smtClean="0">
                <a:solidFill>
                  <a:schemeClr val="accent1">
                    <a:lumMod val="75000"/>
                  </a:schemeClr>
                </a:solidFill>
                <a:latin typeface="Helvetica Neue Thin" charset="0"/>
                <a:ea typeface="Helvetica Neue Thin" charset="0"/>
                <a:cs typeface="Helvetica Neue Thin" charset="0"/>
              </a:rPr>
              <a:t>easurement + experimental design</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[computer] programming</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mathematics + statistics</a:t>
            </a:r>
          </a:p>
          <a:p>
            <a:pPr marL="685800" indent="-685800">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communications</a:t>
            </a:r>
          </a:p>
        </p:txBody>
      </p:sp>
      <p:sp>
        <p:nvSpPr>
          <p:cNvPr id="6" name="Rectangle 5"/>
          <p:cNvSpPr/>
          <p:nvPr/>
        </p:nvSpPr>
        <p:spPr>
          <a:xfrm>
            <a:off x="1638300" y="1746697"/>
            <a:ext cx="8953500" cy="830997"/>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Many have tried to define it, but there isn’t perfect consensus. But generally it involves the following: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3322395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39</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Measurement + Experimental Design</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3108543"/>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 collection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Estimation strategy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Operations and process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Quantitative evaluation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Algorithm performance</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Train/Validate/Test, K-folds cross validation</a:t>
            </a: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369033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a:p>
        </p:txBody>
      </p:sp>
      <p:pic>
        <p:nvPicPr>
          <p:cNvPr id="4" name="Picture 3"/>
          <p:cNvPicPr>
            <a:picLocks noChangeAspect="1"/>
          </p:cNvPicPr>
          <p:nvPr/>
        </p:nvPicPr>
        <p:blipFill>
          <a:blip r:embed="rId3"/>
          <a:stretch>
            <a:fillRect/>
          </a:stretch>
        </p:blipFill>
        <p:spPr>
          <a:xfrm>
            <a:off x="0" y="-484231"/>
            <a:ext cx="12917328" cy="7658754"/>
          </a:xfrm>
          <a:prstGeom prst="rect">
            <a:avLst/>
          </a:prstGeom>
        </p:spPr>
      </p:pic>
      <p:sp>
        <p:nvSpPr>
          <p:cNvPr id="6" name="TextBox 5"/>
          <p:cNvSpPr txBox="1"/>
          <p:nvPr/>
        </p:nvSpPr>
        <p:spPr>
          <a:xfrm>
            <a:off x="9812181" y="6394001"/>
            <a:ext cx="2379819" cy="369332"/>
          </a:xfrm>
          <a:prstGeom prst="rect">
            <a:avLst/>
          </a:prstGeom>
          <a:noFill/>
        </p:spPr>
        <p:txBody>
          <a:bodyPr wrap="none" rtlCol="0">
            <a:spAutoFit/>
          </a:bodyPr>
          <a:lstStyle/>
          <a:p>
            <a:r>
              <a:rPr lang="en-US" dirty="0" smtClean="0">
                <a:solidFill>
                  <a:schemeClr val="bg1">
                    <a:lumMod val="75000"/>
                  </a:schemeClr>
                </a:solidFill>
                <a:latin typeface="Helvetica Neue" charset="0"/>
                <a:ea typeface="Helvetica Neue" charset="0"/>
                <a:cs typeface="Helvetica Neue" charset="0"/>
              </a:rPr>
              <a:t>Credit: Nicholas </a:t>
            </a:r>
            <a:r>
              <a:rPr lang="en-US" dirty="0" err="1">
                <a:solidFill>
                  <a:schemeClr val="bg1">
                    <a:lumMod val="75000"/>
                  </a:schemeClr>
                </a:solidFill>
                <a:latin typeface="Helvetica Neue" charset="0"/>
                <a:ea typeface="Helvetica Neue" charset="0"/>
                <a:cs typeface="Helvetica Neue" charset="0"/>
              </a:rPr>
              <a:t>Buer</a:t>
            </a:r>
            <a:endParaRPr lang="en-US" dirty="0">
              <a:solidFill>
                <a:schemeClr val="bg1">
                  <a:lumMod val="7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81274431"/>
      </p:ext>
    </p:extLst>
  </p:cSld>
  <p:clrMapOvr>
    <a:masterClrMapping/>
  </p:clrMapOvr>
  <mc:AlternateContent xmlns:mc="http://schemas.openxmlformats.org/markup-compatibility/2006" xmlns:p14="http://schemas.microsoft.com/office/powerpoint/2010/main">
    <mc:Choice Requires="p14">
      <p:transition spd="slow" p14:dur="2000" advTm="28257"/>
    </mc:Choice>
    <mc:Fallback xmlns="">
      <p:transition spd="slow" advTm="2825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40</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Computer programming</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3539430"/>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Languages: Python, R, Julia, SQL</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Control structures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Feature engineering </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Algorithm design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APIs and web services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Database architecture</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High performance computation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Extract-Transform-Load</a:t>
            </a: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9936314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41</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Mathematics + Statistics</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4401205"/>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Machine learning: supervised and unsupervised</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Error functions and objective functions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Information theory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Frequentist and Bayesian Statistical Theory</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Probability density functions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Matrix and linear algebra</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Vector calculus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Combinatorics</a:t>
            </a: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a:p>
            <a:pPr marL="685800" indent="-685800">
              <a:buFont typeface="Arial" charset="0"/>
              <a:buChar char="•"/>
            </a:pPr>
            <a:endParaRPr lang="en-US" sz="28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a:t>
            </a:r>
            <a:r>
              <a:rPr lang="en-US" sz="2400" smtClean="0">
                <a:solidFill>
                  <a:schemeClr val="bg1">
                    <a:lumMod val="50000"/>
                  </a:schemeClr>
                </a:solidFill>
                <a:latin typeface="Helvetica Neue Thin" charset="0"/>
                <a:ea typeface="Helvetica Neue Thin" charset="0"/>
                <a:cs typeface="Helvetica Neue Thin" charset="0"/>
              </a:rPr>
              <a:t>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185753" y="6354246"/>
            <a:ext cx="5402697" cy="369332"/>
          </a:xfrm>
          <a:prstGeom prst="rect">
            <a:avLst/>
          </a:prstGeom>
        </p:spPr>
        <p:txBody>
          <a:bodyPr wrap="none">
            <a:spAutoFit/>
          </a:bodyPr>
          <a:lstStyle/>
          <a:p>
            <a:r>
              <a:rPr lang="en-US" dirty="0" smtClean="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445805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42</a:t>
            </a:fld>
            <a:endParaRPr lang="en-US"/>
          </a:p>
        </p:txBody>
      </p:sp>
      <p:sp>
        <p:nvSpPr>
          <p:cNvPr id="4" name="Rectangle 3"/>
          <p:cNvSpPr/>
          <p:nvPr/>
        </p:nvSpPr>
        <p:spPr>
          <a:xfrm>
            <a:off x="1028700" y="953475"/>
            <a:ext cx="10782300" cy="923330"/>
          </a:xfrm>
          <a:prstGeom prst="rect">
            <a:avLst/>
          </a:prstGeom>
        </p:spPr>
        <p:txBody>
          <a:bodyPr wrap="square">
            <a:spAutoFit/>
          </a:bodyPr>
          <a:lstStyle/>
          <a:p>
            <a:r>
              <a:rPr lang="en-US" sz="5400" dirty="0" smtClean="0">
                <a:solidFill>
                  <a:srgbClr val="00B0F0"/>
                </a:solidFill>
                <a:latin typeface="Helvetica Neue Thin" charset="0"/>
                <a:ea typeface="Helvetica Neue Thin" charset="0"/>
                <a:cs typeface="Helvetica Neue Thin" charset="0"/>
              </a:rPr>
              <a:t>Communications</a:t>
            </a:r>
            <a:endParaRPr lang="en-US" sz="54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638300" y="2441427"/>
            <a:ext cx="8953500" cy="2246769"/>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Visualization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Interactives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Data storytelling</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Consensus building</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Productizing data </a:t>
            </a: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What </a:t>
            </a:r>
            <a:r>
              <a:rPr lang="en-US" sz="2400" dirty="0" smtClean="0">
                <a:solidFill>
                  <a:schemeClr val="bg1">
                    <a:lumMod val="50000"/>
                  </a:schemeClr>
                </a:solidFill>
                <a:latin typeface="Helvetica Neue Thin" charset="0"/>
                <a:ea typeface="Helvetica Neue Thin" charset="0"/>
                <a:cs typeface="Helvetica Neue Thin" charset="0"/>
              </a:rPr>
              <a:t>is data </a:t>
            </a:r>
            <a:r>
              <a:rPr lang="en-US" sz="2400" smtClean="0">
                <a:solidFill>
                  <a:schemeClr val="bg1">
                    <a:lumMod val="50000"/>
                  </a:schemeClr>
                </a:solidFill>
                <a:latin typeface="Helvetica Neue Thin" charset="0"/>
                <a:ea typeface="Helvetica Neue Thin" charset="0"/>
                <a:cs typeface="Helvetica Neue Thin" charset="0"/>
              </a:rPr>
              <a:t>science?!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1028700" y="1824897"/>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Concepts and considerations that feed into this dimension of data science </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321287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A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Framework</a:t>
            </a:r>
          </a:p>
          <a:p>
            <a:pPr marL="571500" indent="-571500">
              <a:buFont typeface="Arial" charset="0"/>
              <a:buChar char="•"/>
            </a:pPr>
            <a:r>
              <a:rPr lang="en-US" sz="3600" b="1" dirty="0" smtClean="0">
                <a:solidFill>
                  <a:schemeClr val="tx2"/>
                </a:solidFill>
                <a:latin typeface="Avenir Book" charset="0"/>
                <a:ea typeface="Avenir Book" charset="0"/>
                <a:cs typeface="Avenir Book" charset="0"/>
              </a:rPr>
              <a:t>Course Roadmap and Structure</a:t>
            </a: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Getting familiar with R</a:t>
            </a:r>
          </a:p>
          <a:p>
            <a:pPr marL="571500" indent="-571500">
              <a:buFont typeface="Arial" charset="0"/>
              <a:buChar char="•"/>
            </a:pPr>
            <a:endParaRPr lang="en-US" sz="3600" dirty="0" smtClean="0">
              <a:solidFill>
                <a:schemeClr val="bg1">
                  <a:lumMod val="65000"/>
                </a:schemeClr>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43</a:t>
            </a:fld>
            <a:endParaRPr lang="en-US"/>
          </a:p>
        </p:txBody>
      </p:sp>
    </p:spTree>
    <p:extLst>
      <p:ext uri="{BB962C8B-B14F-4D97-AF65-F5344CB8AC3E}">
        <p14:creationId xmlns:p14="http://schemas.microsoft.com/office/powerpoint/2010/main" val="14959069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44</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goals [tangibles]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8267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6" name="Rectangle 15"/>
          <p:cNvSpPr/>
          <p:nvPr/>
        </p:nvSpPr>
        <p:spPr>
          <a:xfrm>
            <a:off x="1714500" y="3121766"/>
            <a:ext cx="8953500" cy="2677656"/>
          </a:xfrm>
          <a:prstGeom prst="rect">
            <a:avLst/>
          </a:prstGeom>
        </p:spPr>
        <p:txBody>
          <a:bodyPr wrap="square">
            <a:spAutoFit/>
          </a:bodyPr>
          <a:lstStyle/>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Be able to write a predictive function from scratch </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Design and implement a small data science project, including sample design, ETL, and visualization</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Diagnose how a data science project can fit into a policy process</a:t>
            </a:r>
          </a:p>
          <a:p>
            <a:pPr marL="685800" indent="-685800">
              <a:buFont typeface="Arial" charset="0"/>
              <a:buChar char="•"/>
            </a:pPr>
            <a:r>
              <a:rPr lang="en-US" sz="2800" dirty="0" smtClean="0">
                <a:solidFill>
                  <a:schemeClr val="accent1">
                    <a:lumMod val="75000"/>
                  </a:schemeClr>
                </a:solidFill>
                <a:latin typeface="Helvetica Neue Thin" charset="0"/>
                <a:ea typeface="Helvetica Neue Thin" charset="0"/>
                <a:cs typeface="Helvetica Neue Thin" charset="0"/>
              </a:rPr>
              <a:t>Walk away with a project that is non-standard</a:t>
            </a:r>
          </a:p>
        </p:txBody>
      </p:sp>
      <p:sp>
        <p:nvSpPr>
          <p:cNvPr id="17" name="Rectangle 16"/>
          <p:cNvSpPr/>
          <p:nvPr/>
        </p:nvSpPr>
        <p:spPr>
          <a:xfrm>
            <a:off x="1028700" y="1824897"/>
            <a:ext cx="10325100" cy="1200329"/>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Great data-driven policy only is great when it is implemented. </a:t>
            </a:r>
          </a:p>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Otherwise, it’s still just an idea. This is a course about planning and executing, focusing on employable technical skills.</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1113355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45</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structure</a:t>
            </a:r>
            <a:endParaRPr lang="en-US" sz="4800" dirty="0">
              <a:solidFill>
                <a:srgbClr val="00B0F0"/>
              </a:solidFill>
              <a:latin typeface="Helvetica Neue Thin" charset="0"/>
              <a:ea typeface="Helvetica Neue Thin" charset="0"/>
              <a:cs typeface="Helvetica Neue Thin" charset="0"/>
            </a:endParaRPr>
          </a:p>
        </p:txBody>
      </p:sp>
      <p:sp>
        <p:nvSpPr>
          <p:cNvPr id="5" name="Rectangle 4"/>
          <p:cNvSpPr/>
          <p:nvPr/>
        </p:nvSpPr>
        <p:spPr>
          <a:xfrm>
            <a:off x="1205230" y="3269343"/>
            <a:ext cx="849630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smtClean="0">
                <a:solidFill>
                  <a:schemeClr val="bg1"/>
                </a:solidFill>
                <a:latin typeface="Helvetica Neue Thin" charset="0"/>
                <a:ea typeface="Helvetica Neue Thin" charset="0"/>
                <a:cs typeface="Helvetica Neue Thin" charset="0"/>
              </a:rPr>
              <a:t>programming</a:t>
            </a:r>
            <a:endParaRPr lang="en-US" sz="2800" dirty="0" smtClean="0">
              <a:solidFill>
                <a:schemeClr val="bg1"/>
              </a:solidFill>
              <a:latin typeface="Helvetica Neue Thin" charset="0"/>
              <a:ea typeface="Helvetica Neue Thin" charset="0"/>
              <a:cs typeface="Helvetica Neue Thin" charset="0"/>
            </a:endParaRPr>
          </a:p>
        </p:txBody>
      </p:sp>
      <p:sp>
        <p:nvSpPr>
          <p:cNvPr id="6" name="Rectangle 5"/>
          <p:cNvSpPr/>
          <p:nvPr/>
        </p:nvSpPr>
        <p:spPr>
          <a:xfrm>
            <a:off x="297180" y="6351885"/>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8" name="Rectangle 7"/>
          <p:cNvSpPr/>
          <p:nvPr/>
        </p:nvSpPr>
        <p:spPr>
          <a:xfrm>
            <a:off x="3759200" y="4084544"/>
            <a:ext cx="3591626"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M</a:t>
            </a:r>
            <a:r>
              <a:rPr lang="en-US" sz="2800" dirty="0" smtClean="0">
                <a:solidFill>
                  <a:schemeClr val="bg1"/>
                </a:solidFill>
                <a:latin typeface="Helvetica Neue Thin" charset="0"/>
                <a:ea typeface="Helvetica Neue Thin" charset="0"/>
                <a:cs typeface="Helvetica Neue Thin" charset="0"/>
              </a:rPr>
              <a:t>ath + stats</a:t>
            </a:r>
          </a:p>
        </p:txBody>
      </p:sp>
      <p:sp>
        <p:nvSpPr>
          <p:cNvPr id="10" name="Rectangle 9"/>
          <p:cNvSpPr/>
          <p:nvPr/>
        </p:nvSpPr>
        <p:spPr>
          <a:xfrm>
            <a:off x="1205230" y="2542305"/>
            <a:ext cx="8496300" cy="654859"/>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d</a:t>
            </a:r>
            <a:r>
              <a:rPr lang="en-US" sz="2800" dirty="0" smtClean="0">
                <a:solidFill>
                  <a:schemeClr val="bg1"/>
                </a:solidFill>
                <a:latin typeface="Helvetica Neue Thin" charset="0"/>
                <a:ea typeface="Helvetica Neue Thin" charset="0"/>
                <a:cs typeface="Helvetica Neue Thin" charset="0"/>
              </a:rPr>
              <a:t>ata science design</a:t>
            </a:r>
          </a:p>
        </p:txBody>
      </p:sp>
      <p:cxnSp>
        <p:nvCxnSpPr>
          <p:cNvPr id="11" name="Straight Arrow Connector 10"/>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13" name="Rectangle 12"/>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14" name="Rectangle 13"/>
          <p:cNvSpPr/>
          <p:nvPr/>
        </p:nvSpPr>
        <p:spPr>
          <a:xfrm>
            <a:off x="7350826" y="4084544"/>
            <a:ext cx="2350704"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err="1" smtClean="0">
                <a:solidFill>
                  <a:schemeClr val="bg1"/>
                </a:solidFill>
                <a:latin typeface="Helvetica Neue Thin" charset="0"/>
                <a:ea typeface="Helvetica Neue Thin" charset="0"/>
                <a:cs typeface="Helvetica Neue Thin" charset="0"/>
              </a:rPr>
              <a:t>Comms</a:t>
            </a:r>
            <a:r>
              <a:rPr lang="en-US" sz="2800" dirty="0" smtClean="0">
                <a:solidFill>
                  <a:schemeClr val="bg1"/>
                </a:solidFill>
                <a:latin typeface="Helvetica Neue Thin" charset="0"/>
                <a:ea typeface="Helvetica Neue Thin" charset="0"/>
                <a:cs typeface="Helvetica Neue Thin" charset="0"/>
              </a:rPr>
              <a:t>         </a:t>
            </a:r>
          </a:p>
        </p:txBody>
      </p:sp>
      <p:sp>
        <p:nvSpPr>
          <p:cNvPr id="15" name="Rectangle 14"/>
          <p:cNvSpPr/>
          <p:nvPr/>
        </p:nvSpPr>
        <p:spPr>
          <a:xfrm>
            <a:off x="120523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#1</a:t>
            </a:r>
          </a:p>
        </p:txBody>
      </p:sp>
      <p:sp>
        <p:nvSpPr>
          <p:cNvPr id="17" name="Rectangle 16"/>
          <p:cNvSpPr/>
          <p:nvPr/>
        </p:nvSpPr>
        <p:spPr>
          <a:xfrm>
            <a:off x="405765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#2</a:t>
            </a:r>
          </a:p>
        </p:txBody>
      </p:sp>
      <p:sp>
        <p:nvSpPr>
          <p:cNvPr id="18" name="Rectangle 17"/>
          <p:cNvSpPr/>
          <p:nvPr/>
        </p:nvSpPr>
        <p:spPr>
          <a:xfrm>
            <a:off x="6910070" y="5286149"/>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tx2"/>
                </a:solidFill>
                <a:latin typeface="Helvetica Neue Thin" charset="0"/>
                <a:ea typeface="Helvetica Neue Thin" charset="0"/>
                <a:cs typeface="Helvetica Neue Thin" charset="0"/>
              </a:rPr>
              <a:t>Unit #3</a:t>
            </a:r>
          </a:p>
        </p:txBody>
      </p:sp>
      <p:sp>
        <p:nvSpPr>
          <p:cNvPr id="3" name="Left Brace 2"/>
          <p:cNvSpPr/>
          <p:nvPr/>
        </p:nvSpPr>
        <p:spPr>
          <a:xfrm rot="16200000">
            <a:off x="2400300" y="3745460"/>
            <a:ext cx="440690" cy="28308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p:cNvSpPr/>
          <p:nvPr/>
        </p:nvSpPr>
        <p:spPr>
          <a:xfrm rot="16200000">
            <a:off x="5489290" y="3511610"/>
            <a:ext cx="440690" cy="32823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p:cNvSpPr/>
          <p:nvPr/>
        </p:nvSpPr>
        <p:spPr>
          <a:xfrm rot="16200000">
            <a:off x="8336313" y="3955043"/>
            <a:ext cx="440690" cy="24116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40709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205230" y="3269343"/>
            <a:ext cx="849630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smtClean="0">
                <a:solidFill>
                  <a:schemeClr val="bg1"/>
                </a:solidFill>
                <a:latin typeface="Helvetica Neue Thin" charset="0"/>
                <a:ea typeface="Helvetica Neue Thin" charset="0"/>
                <a:cs typeface="Helvetica Neue Thin" charset="0"/>
              </a:rPr>
              <a:t>programming</a:t>
            </a:r>
            <a:endParaRPr lang="en-US" sz="2800" dirty="0" smtClean="0">
              <a:solidFill>
                <a:schemeClr val="bg1"/>
              </a:solidFill>
              <a:latin typeface="Helvetica Neue Thin" charset="0"/>
              <a:ea typeface="Helvetica Neue Thin" charset="0"/>
              <a:cs typeface="Helvetica Neue Thin" charset="0"/>
            </a:endParaRPr>
          </a:p>
        </p:txBody>
      </p:sp>
      <p:sp>
        <p:nvSpPr>
          <p:cNvPr id="25" name="Rectangle 24"/>
          <p:cNvSpPr/>
          <p:nvPr/>
        </p:nvSpPr>
        <p:spPr>
          <a:xfrm>
            <a:off x="3759200" y="4084544"/>
            <a:ext cx="312928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m</a:t>
            </a:r>
            <a:r>
              <a:rPr lang="en-US" sz="2800" dirty="0" smtClean="0">
                <a:solidFill>
                  <a:schemeClr val="bg1"/>
                </a:solidFill>
                <a:latin typeface="Helvetica Neue Thin" charset="0"/>
                <a:ea typeface="Helvetica Neue Thin" charset="0"/>
                <a:cs typeface="Helvetica Neue Thin" charset="0"/>
              </a:rPr>
              <a:t>ath + stats</a:t>
            </a:r>
          </a:p>
        </p:txBody>
      </p:sp>
      <p:sp>
        <p:nvSpPr>
          <p:cNvPr id="26" name="Rectangle 25"/>
          <p:cNvSpPr/>
          <p:nvPr/>
        </p:nvSpPr>
        <p:spPr>
          <a:xfrm>
            <a:off x="1205230" y="2542305"/>
            <a:ext cx="8496300" cy="654859"/>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a:solidFill>
                  <a:schemeClr val="bg1"/>
                </a:solidFill>
                <a:latin typeface="Helvetica Neue Thin" charset="0"/>
                <a:ea typeface="Helvetica Neue Thin" charset="0"/>
                <a:cs typeface="Helvetica Neue Thin" charset="0"/>
              </a:rPr>
              <a:t>d</a:t>
            </a:r>
            <a:r>
              <a:rPr lang="en-US" sz="2800" dirty="0" smtClean="0">
                <a:solidFill>
                  <a:schemeClr val="bg1"/>
                </a:solidFill>
                <a:latin typeface="Helvetica Neue Thin" charset="0"/>
                <a:ea typeface="Helvetica Neue Thin" charset="0"/>
                <a:cs typeface="Helvetica Neue Thin" charset="0"/>
              </a:rPr>
              <a:t>ata science design</a:t>
            </a:r>
          </a:p>
        </p:txBody>
      </p:sp>
      <p:cxnSp>
        <p:nvCxnSpPr>
          <p:cNvPr id="27" name="Straight Arrow Connector 26"/>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28700" y="1880606"/>
            <a:ext cx="901700" cy="507831"/>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11</a:t>
            </a:r>
          </a:p>
        </p:txBody>
      </p:sp>
      <p:sp>
        <p:nvSpPr>
          <p:cNvPr id="29" name="Rectangle 28"/>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30" name="Rectangle 29"/>
          <p:cNvSpPr/>
          <p:nvPr/>
        </p:nvSpPr>
        <p:spPr>
          <a:xfrm>
            <a:off x="6910070" y="4084544"/>
            <a:ext cx="2791460" cy="738664"/>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800" dirty="0" err="1" smtClean="0">
                <a:solidFill>
                  <a:schemeClr val="bg1"/>
                </a:solidFill>
                <a:latin typeface="Helvetica Neue Thin" charset="0"/>
                <a:ea typeface="Helvetica Neue Thin" charset="0"/>
                <a:cs typeface="Helvetica Neue Thin" charset="0"/>
              </a:rPr>
              <a:t>Comms</a:t>
            </a:r>
            <a:r>
              <a:rPr lang="en-US" sz="2800" dirty="0" smtClean="0">
                <a:solidFill>
                  <a:schemeClr val="bg1"/>
                </a:solidFill>
                <a:latin typeface="Helvetica Neue Thin" charset="0"/>
                <a:ea typeface="Helvetica Neue Thin" charset="0"/>
                <a:cs typeface="Helvetica Neue Thin" charset="0"/>
              </a:rPr>
              <a:t>         </a:t>
            </a:r>
          </a:p>
        </p:txBody>
      </p:sp>
      <p:sp>
        <p:nvSpPr>
          <p:cNvPr id="31" name="Rectangle 30"/>
          <p:cNvSpPr/>
          <p:nvPr/>
        </p:nvSpPr>
        <p:spPr>
          <a:xfrm>
            <a:off x="120523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#1</a:t>
            </a:r>
          </a:p>
        </p:txBody>
      </p:sp>
      <p:sp>
        <p:nvSpPr>
          <p:cNvPr id="32" name="Rectangle 31"/>
          <p:cNvSpPr/>
          <p:nvPr/>
        </p:nvSpPr>
        <p:spPr>
          <a:xfrm>
            <a:off x="4057650" y="5296103"/>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#2</a:t>
            </a:r>
          </a:p>
        </p:txBody>
      </p:sp>
      <p:sp>
        <p:nvSpPr>
          <p:cNvPr id="33" name="Rectangle 32"/>
          <p:cNvSpPr/>
          <p:nvPr/>
        </p:nvSpPr>
        <p:spPr>
          <a:xfrm>
            <a:off x="6910070" y="5286149"/>
            <a:ext cx="2830830" cy="494110"/>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000" dirty="0" smtClean="0">
                <a:solidFill>
                  <a:schemeClr val="bg1">
                    <a:lumMod val="85000"/>
                  </a:schemeClr>
                </a:solidFill>
                <a:latin typeface="Helvetica Neue Thin" charset="0"/>
                <a:ea typeface="Helvetica Neue Thin" charset="0"/>
                <a:cs typeface="Helvetica Neue Thin" charset="0"/>
              </a:rPr>
              <a:t>Unit #3</a:t>
            </a:r>
          </a:p>
        </p:txBody>
      </p:sp>
      <p:sp>
        <p:nvSpPr>
          <p:cNvPr id="34" name="Left Brace 33"/>
          <p:cNvSpPr/>
          <p:nvPr/>
        </p:nvSpPr>
        <p:spPr>
          <a:xfrm rot="16200000">
            <a:off x="2400300" y="3745460"/>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p:cNvSpPr/>
          <p:nvPr/>
        </p:nvSpPr>
        <p:spPr>
          <a:xfrm rot="16200000">
            <a:off x="5263515" y="3737386"/>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p:cNvSpPr/>
          <p:nvPr/>
        </p:nvSpPr>
        <p:spPr>
          <a:xfrm rot="16200000">
            <a:off x="8126730" y="3745460"/>
            <a:ext cx="440690" cy="2830830"/>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50819AE-02FA-3749-BFC2-030922A62D98}" type="slidenum">
              <a:rPr lang="en-US" smtClean="0"/>
              <a:t>46</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Course structure</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Course design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3" name="TextBox 2"/>
          <p:cNvSpPr txBox="1"/>
          <p:nvPr/>
        </p:nvSpPr>
        <p:spPr>
          <a:xfrm>
            <a:off x="7547610" y="1058167"/>
            <a:ext cx="3535680" cy="646331"/>
          </a:xfrm>
          <a:prstGeom prst="rect">
            <a:avLst/>
          </a:prstGeom>
          <a:noFill/>
        </p:spPr>
        <p:txBody>
          <a:bodyPr wrap="square" rtlCol="0">
            <a:spAutoFit/>
          </a:bodyPr>
          <a:lstStyle/>
          <a:p>
            <a:r>
              <a:rPr lang="en-US" dirty="0" smtClean="0">
                <a:latin typeface="Avenir Book" charset="0"/>
                <a:ea typeface="Avenir Book" charset="0"/>
                <a:cs typeface="Avenir Book" charset="0"/>
              </a:rPr>
              <a:t>Emphasis on data </a:t>
            </a:r>
            <a:r>
              <a:rPr lang="en-US" smtClean="0">
                <a:latin typeface="Avenir Book" charset="0"/>
                <a:ea typeface="Avenir Book" charset="0"/>
                <a:cs typeface="Avenir Book" charset="0"/>
              </a:rPr>
              <a:t>science throughout the course</a:t>
            </a:r>
            <a:endParaRPr lang="en-US">
              <a:latin typeface="Avenir Book" charset="0"/>
              <a:ea typeface="Avenir Book" charset="0"/>
              <a:cs typeface="Avenir Book" charset="0"/>
            </a:endParaRPr>
          </a:p>
        </p:txBody>
      </p:sp>
      <p:cxnSp>
        <p:nvCxnSpPr>
          <p:cNvPr id="9" name="Straight Arrow Connector 8"/>
          <p:cNvCxnSpPr>
            <a:stCxn id="3" idx="1"/>
          </p:cNvCxnSpPr>
          <p:nvPr/>
        </p:nvCxnSpPr>
        <p:spPr>
          <a:xfrm flipH="1">
            <a:off x="5872480" y="1381333"/>
            <a:ext cx="1675130" cy="14595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1191" y="4283941"/>
            <a:ext cx="2140744" cy="923330"/>
          </a:xfrm>
          <a:prstGeom prst="rect">
            <a:avLst/>
          </a:prstGeom>
          <a:noFill/>
        </p:spPr>
        <p:txBody>
          <a:bodyPr wrap="square" rtlCol="0">
            <a:spAutoFit/>
          </a:bodyPr>
          <a:lstStyle/>
          <a:p>
            <a:r>
              <a:rPr lang="en-US" dirty="0" smtClean="0">
                <a:latin typeface="Avenir Book" charset="0"/>
                <a:ea typeface="Avenir Book" charset="0"/>
                <a:cs typeface="Avenir Book" charset="0"/>
              </a:rPr>
              <a:t>Focus on building strength in ‘skilled assembly’</a:t>
            </a:r>
            <a:endParaRPr lang="en-US" dirty="0">
              <a:latin typeface="Avenir Book" charset="0"/>
              <a:ea typeface="Avenir Book" charset="0"/>
              <a:cs typeface="Avenir Book" charset="0"/>
            </a:endParaRPr>
          </a:p>
        </p:txBody>
      </p:sp>
      <p:cxnSp>
        <p:nvCxnSpPr>
          <p:cNvPr id="16" name="Straight Arrow Connector 15"/>
          <p:cNvCxnSpPr>
            <a:stCxn id="15" idx="0"/>
          </p:cNvCxnSpPr>
          <p:nvPr/>
        </p:nvCxnSpPr>
        <p:spPr>
          <a:xfrm flipV="1">
            <a:off x="1211563" y="3933171"/>
            <a:ext cx="507383" cy="3507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89442" y="5753547"/>
            <a:ext cx="2787319" cy="923330"/>
          </a:xfrm>
          <a:prstGeom prst="rect">
            <a:avLst/>
          </a:prstGeom>
          <a:noFill/>
        </p:spPr>
        <p:txBody>
          <a:bodyPr wrap="square" rtlCol="0">
            <a:spAutoFit/>
          </a:bodyPr>
          <a:lstStyle/>
          <a:p>
            <a:r>
              <a:rPr lang="en-US" dirty="0" smtClean="0">
                <a:latin typeface="Avenir Book" charset="0"/>
                <a:ea typeface="Avenir Book" charset="0"/>
                <a:cs typeface="Avenir Book" charset="0"/>
              </a:rPr>
              <a:t>Fun stuff introduced when programming skills are built up</a:t>
            </a:r>
            <a:endParaRPr lang="en-US" dirty="0">
              <a:latin typeface="Avenir Book" charset="0"/>
              <a:ea typeface="Avenir Book" charset="0"/>
              <a:cs typeface="Avenir Book" charset="0"/>
            </a:endParaRPr>
          </a:p>
        </p:txBody>
      </p:sp>
      <p:cxnSp>
        <p:nvCxnSpPr>
          <p:cNvPr id="20" name="Straight Arrow Connector 19"/>
          <p:cNvCxnSpPr>
            <a:stCxn id="19" idx="0"/>
          </p:cNvCxnSpPr>
          <p:nvPr/>
        </p:nvCxnSpPr>
        <p:spPr>
          <a:xfrm flipH="1" flipV="1">
            <a:off x="5710238" y="4424847"/>
            <a:ext cx="672864" cy="1328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312468" y="5522377"/>
            <a:ext cx="2294572" cy="923330"/>
          </a:xfrm>
          <a:prstGeom prst="rect">
            <a:avLst/>
          </a:prstGeom>
          <a:noFill/>
        </p:spPr>
        <p:txBody>
          <a:bodyPr wrap="square" rtlCol="0">
            <a:spAutoFit/>
          </a:bodyPr>
          <a:lstStyle/>
          <a:p>
            <a:r>
              <a:rPr lang="en-US" dirty="0" smtClean="0">
                <a:latin typeface="Avenir Book" charset="0"/>
                <a:ea typeface="Avenir Book" charset="0"/>
                <a:cs typeface="Avenir Book" charset="0"/>
              </a:rPr>
              <a:t>Higher-level presentation saved for later</a:t>
            </a:r>
            <a:endParaRPr lang="en-US" dirty="0">
              <a:latin typeface="Avenir Book" charset="0"/>
              <a:ea typeface="Avenir Book" charset="0"/>
              <a:cs typeface="Avenir Book" charset="0"/>
            </a:endParaRPr>
          </a:p>
        </p:txBody>
      </p:sp>
      <p:cxnSp>
        <p:nvCxnSpPr>
          <p:cNvPr id="23" name="Straight Arrow Connector 22"/>
          <p:cNvCxnSpPr/>
          <p:nvPr/>
        </p:nvCxnSpPr>
        <p:spPr>
          <a:xfrm flipH="1" flipV="1">
            <a:off x="8787448" y="4590999"/>
            <a:ext cx="162242" cy="9174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391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Programming Basics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8953500" cy="3323987"/>
          </a:xfrm>
          <a:prstGeom prst="rect">
            <a:avLst/>
          </a:prstGeom>
        </p:spPr>
        <p:txBody>
          <a:bodyPr wrap="square">
            <a:spAutoFit/>
          </a:bodyPr>
          <a:lstStyle/>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Preliminaries and Intro to R</a:t>
            </a:r>
          </a:p>
          <a:p>
            <a:pPr marL="685800" indent="-685800">
              <a:lnSpc>
                <a:spcPct val="150000"/>
              </a:lnSpc>
              <a:buFont typeface="+mj-lt"/>
              <a:buAutoNum type="arabicPeriod"/>
            </a:pPr>
            <a:r>
              <a:rPr lang="en-US" sz="2800" dirty="0">
                <a:solidFill>
                  <a:schemeClr val="accent1">
                    <a:lumMod val="75000"/>
                  </a:schemeClr>
                </a:solidFill>
                <a:latin typeface="Helvetica Neue Thin" charset="0"/>
                <a:ea typeface="Helvetica Neue Thin" charset="0"/>
                <a:cs typeface="Helvetica Neue Thin" charset="0"/>
              </a:rPr>
              <a:t>Control Structures, I/O, Indices, Functions and Etiquette </a:t>
            </a:r>
            <a:endParaRPr lang="en-US" sz="2800"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Data Manipulation / Wrangling / Feature Engineering</a:t>
            </a:r>
          </a:p>
          <a:p>
            <a:pPr marL="685800" indent="-685800">
              <a:lnSpc>
                <a:spcPct val="150000"/>
              </a:lnSpc>
              <a:buFont typeface="+mj-lt"/>
              <a:buAutoNum type="arabicPeriod"/>
            </a:pPr>
            <a:r>
              <a:rPr lang="en-US" sz="2800" dirty="0" smtClean="0">
                <a:solidFill>
                  <a:schemeClr val="accent1">
                    <a:lumMod val="75000"/>
                  </a:schemeClr>
                </a:solidFill>
                <a:latin typeface="Helvetica Neue Thin" charset="0"/>
                <a:ea typeface="Helvetica Neue Thin" charset="0"/>
                <a:cs typeface="Helvetica Neue Thin" charset="0"/>
              </a:rPr>
              <a:t>Exploratory Data Analysis</a:t>
            </a:r>
          </a:p>
        </p:txBody>
      </p:sp>
      <p:sp>
        <p:nvSpPr>
          <p:cNvPr id="22" name="Rectangle 21"/>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484662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Data Analysis + Modeling</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9854648" cy="3970318"/>
          </a:xfrm>
          <a:prstGeom prst="rect">
            <a:avLst/>
          </a:prstGeom>
        </p:spPr>
        <p:txBody>
          <a:bodyPr wrap="square">
            <a:spAutoFit/>
          </a:bodyPr>
          <a:lstStyle/>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Intro to Supervised Learning: Continuous Models</a:t>
            </a:r>
          </a:p>
          <a:p>
            <a:pPr marL="685800" indent="-685800">
              <a:lnSpc>
                <a:spcPct val="150000"/>
              </a:lnSpc>
              <a:buFont typeface="+mj-lt"/>
              <a:buAutoNum type="arabicPeriod" startAt="5"/>
            </a:pPr>
            <a:r>
              <a:rPr lang="mr-IN" sz="2800" dirty="0" smtClean="0">
                <a:solidFill>
                  <a:schemeClr val="accent1">
                    <a:lumMod val="75000"/>
                  </a:schemeClr>
                </a:solidFill>
                <a:latin typeface="Helvetica Neue Thin" charset="0"/>
                <a:ea typeface="Helvetica Neue Thin" charset="0"/>
                <a:cs typeface="Helvetica Neue Thin" charset="0"/>
              </a:rPr>
              <a:t>…</a:t>
            </a:r>
            <a:r>
              <a:rPr lang="en-US" sz="2800" dirty="0" smtClean="0">
                <a:solidFill>
                  <a:schemeClr val="accent1">
                    <a:lumMod val="75000"/>
                  </a:schemeClr>
                </a:solidFill>
                <a:latin typeface="Helvetica Neue Thin" charset="0"/>
                <a:ea typeface="Helvetica Neue Thin" charset="0"/>
                <a:cs typeface="Helvetica Neue Thin" charset="0"/>
              </a:rPr>
              <a:t>continued</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Classification Techniques</a:t>
            </a:r>
          </a:p>
          <a:p>
            <a:pPr marL="685800" indent="-685800">
              <a:lnSpc>
                <a:spcPct val="150000"/>
              </a:lnSpc>
              <a:buFont typeface="+mj-lt"/>
              <a:buAutoNum type="arabicPeriod" startAt="5"/>
            </a:pPr>
            <a:r>
              <a:rPr lang="mr-IN" sz="2800" dirty="0" smtClean="0">
                <a:solidFill>
                  <a:schemeClr val="accent1">
                    <a:lumMod val="75000"/>
                  </a:schemeClr>
                </a:solidFill>
                <a:latin typeface="Helvetica Neue Thin" charset="0"/>
                <a:ea typeface="Helvetica Neue Thin" charset="0"/>
                <a:cs typeface="Helvetica Neue Thin" charset="0"/>
              </a:rPr>
              <a:t>…</a:t>
            </a:r>
            <a:r>
              <a:rPr lang="en-US" sz="2800" dirty="0" smtClean="0">
                <a:solidFill>
                  <a:schemeClr val="accent1">
                    <a:lumMod val="75000"/>
                  </a:schemeClr>
                </a:solidFill>
                <a:latin typeface="Helvetica Neue Thin" charset="0"/>
                <a:ea typeface="Helvetica Neue Thin" charset="0"/>
                <a:cs typeface="Helvetica Neue Thin" charset="0"/>
              </a:rPr>
              <a:t>continued</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Unsupervised Learning: K-Means and PCA</a:t>
            </a:r>
          </a:p>
          <a:p>
            <a:pPr marL="685800" indent="-685800">
              <a:lnSpc>
                <a:spcPct val="150000"/>
              </a:lnSpc>
              <a:buFont typeface="+mj-lt"/>
              <a:buAutoNum type="arabicPeriod" startAt="5"/>
            </a:pPr>
            <a:r>
              <a:rPr lang="en-US" sz="2800" dirty="0" smtClean="0">
                <a:solidFill>
                  <a:schemeClr val="accent1">
                    <a:lumMod val="75000"/>
                  </a:schemeClr>
                </a:solidFill>
                <a:latin typeface="Helvetica Neue Thin" charset="0"/>
                <a:ea typeface="Helvetica Neue Thin" charset="0"/>
                <a:cs typeface="Helvetica Neue Thin" charset="0"/>
              </a:rPr>
              <a:t>Other Techniques</a:t>
            </a:r>
          </a:p>
        </p:txBody>
      </p:sp>
      <p:sp>
        <p:nvSpPr>
          <p:cNvPr id="7" name="Rectangle 6"/>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905830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Topics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714500" y="2343130"/>
            <a:ext cx="9854648" cy="1947521"/>
          </a:xfrm>
          <a:prstGeom prst="rect">
            <a:avLst/>
          </a:prstGeom>
        </p:spPr>
        <p:txBody>
          <a:bodyPr wrap="square">
            <a:spAutoFit/>
          </a:bodyPr>
          <a:lstStyle/>
          <a:p>
            <a:pPr marL="685800" indent="-685800">
              <a:lnSpc>
                <a:spcPct val="150000"/>
              </a:lnSpc>
              <a:buFont typeface="+mj-lt"/>
              <a:buAutoNum type="arabicPeriod" startAt="11"/>
            </a:pPr>
            <a:r>
              <a:rPr lang="en-US" sz="2800" dirty="0" smtClean="0">
                <a:solidFill>
                  <a:schemeClr val="accent1">
                    <a:lumMod val="75000"/>
                  </a:schemeClr>
                </a:solidFill>
                <a:latin typeface="Helvetica Neue Thin" charset="0"/>
                <a:ea typeface="Helvetica Neue Thin" charset="0"/>
                <a:cs typeface="Helvetica Neue Thin" charset="0"/>
              </a:rPr>
              <a:t>Data Products </a:t>
            </a:r>
          </a:p>
          <a:p>
            <a:pPr marL="685800" indent="-685800">
              <a:lnSpc>
                <a:spcPct val="150000"/>
              </a:lnSpc>
              <a:buFont typeface="+mj-lt"/>
              <a:buAutoNum type="arabicPeriod" startAt="11"/>
            </a:pPr>
            <a:r>
              <a:rPr lang="en-US" sz="2800" dirty="0" smtClean="0">
                <a:solidFill>
                  <a:schemeClr val="accent1">
                    <a:lumMod val="75000"/>
                  </a:schemeClr>
                </a:solidFill>
                <a:latin typeface="Helvetica Neue Thin" charset="0"/>
                <a:ea typeface="Helvetica Neue Thin" charset="0"/>
                <a:cs typeface="Helvetica Neue Thin" charset="0"/>
              </a:rPr>
              <a:t>SQL and Python</a:t>
            </a:r>
          </a:p>
          <a:p>
            <a:pPr marL="685800" indent="-685800">
              <a:lnSpc>
                <a:spcPct val="150000"/>
              </a:lnSpc>
              <a:buFont typeface="+mj-lt"/>
              <a:buAutoNum type="arabicPeriod" startAt="11"/>
            </a:pPr>
            <a:r>
              <a:rPr lang="en-US" sz="2800" dirty="0" smtClean="0">
                <a:solidFill>
                  <a:schemeClr val="accent1">
                    <a:lumMod val="75000"/>
                  </a:schemeClr>
                </a:solidFill>
                <a:latin typeface="Helvetica Neue Thin" charset="0"/>
                <a:ea typeface="Helvetica Neue Thin" charset="0"/>
                <a:cs typeface="Helvetica Neue Thin" charset="0"/>
              </a:rPr>
              <a:t>The Bigger Picture</a:t>
            </a: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Play-by-Play: Greater Context</a:t>
            </a:r>
            <a:endParaRPr lang="en-US" sz="4800" dirty="0">
              <a:solidFill>
                <a:srgbClr val="00B0F0"/>
              </a:solidFill>
              <a:latin typeface="Helvetica Neue Thin" charset="0"/>
              <a:ea typeface="Helvetica Neue Thin" charset="0"/>
              <a:cs typeface="Helvetica Neue Thin" charset="0"/>
            </a:endParaRPr>
          </a:p>
        </p:txBody>
      </p:sp>
      <p:sp>
        <p:nvSpPr>
          <p:cNvPr id="8" name="Rectangle 7"/>
          <p:cNvSpPr/>
          <p:nvPr/>
        </p:nvSpPr>
        <p:spPr>
          <a:xfrm>
            <a:off x="1028700" y="1784472"/>
            <a:ext cx="103251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smtClean="0">
                <a:solidFill>
                  <a:schemeClr val="bg1">
                    <a:lumMod val="50000"/>
                  </a:schemeClr>
                </a:solidFill>
                <a:latin typeface="Helvetica Neue Thin" charset="0"/>
                <a:ea typeface="Helvetica Neue Thin" charset="0"/>
                <a:cs typeface="Helvetica Neue Thin" charset="0"/>
              </a:rPr>
              <a:t>By Lecture</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501361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5</a:t>
            </a:fld>
            <a:endParaRPr lang="en-US"/>
          </a:p>
        </p:txBody>
      </p:sp>
      <p:pic>
        <p:nvPicPr>
          <p:cNvPr id="4" name="Picture 3"/>
          <p:cNvPicPr>
            <a:picLocks noChangeAspect="1"/>
          </p:cNvPicPr>
          <p:nvPr/>
        </p:nvPicPr>
        <p:blipFill>
          <a:blip r:embed="rId3"/>
          <a:stretch>
            <a:fillRect/>
          </a:stretch>
        </p:blipFill>
        <p:spPr>
          <a:xfrm>
            <a:off x="0" y="-484231"/>
            <a:ext cx="12917328" cy="7658754"/>
          </a:xfrm>
          <a:prstGeom prst="rect">
            <a:avLst/>
          </a:prstGeom>
        </p:spPr>
      </p:pic>
      <p:sp>
        <p:nvSpPr>
          <p:cNvPr id="6" name="TextBox 5"/>
          <p:cNvSpPr txBox="1"/>
          <p:nvPr/>
        </p:nvSpPr>
        <p:spPr>
          <a:xfrm>
            <a:off x="9812181" y="6394001"/>
            <a:ext cx="2379819" cy="369332"/>
          </a:xfrm>
          <a:prstGeom prst="rect">
            <a:avLst/>
          </a:prstGeom>
          <a:noFill/>
        </p:spPr>
        <p:txBody>
          <a:bodyPr wrap="none" rtlCol="0">
            <a:spAutoFit/>
          </a:bodyPr>
          <a:lstStyle/>
          <a:p>
            <a:r>
              <a:rPr lang="en-US" dirty="0" smtClean="0">
                <a:solidFill>
                  <a:schemeClr val="bg1">
                    <a:lumMod val="75000"/>
                  </a:schemeClr>
                </a:solidFill>
                <a:latin typeface="Helvetica Neue" charset="0"/>
                <a:ea typeface="Helvetica Neue" charset="0"/>
                <a:cs typeface="Helvetica Neue" charset="0"/>
              </a:rPr>
              <a:t>Credit: Nicholas </a:t>
            </a:r>
            <a:r>
              <a:rPr lang="en-US" dirty="0" err="1">
                <a:solidFill>
                  <a:schemeClr val="bg1">
                    <a:lumMod val="75000"/>
                  </a:schemeClr>
                </a:solidFill>
                <a:latin typeface="Helvetica Neue" charset="0"/>
                <a:ea typeface="Helvetica Neue" charset="0"/>
                <a:cs typeface="Helvetica Neue" charset="0"/>
              </a:rPr>
              <a:t>Buer</a:t>
            </a:r>
            <a:endParaRPr lang="en-US" dirty="0">
              <a:solidFill>
                <a:schemeClr val="bg1">
                  <a:lumMod val="75000"/>
                </a:schemeClr>
              </a:solidFill>
              <a:latin typeface="Helvetica Neue" charset="0"/>
              <a:ea typeface="Helvetica Neue" charset="0"/>
              <a:cs typeface="Helvetica Neue" charset="0"/>
            </a:endParaRPr>
          </a:p>
        </p:txBody>
      </p:sp>
      <p:sp>
        <p:nvSpPr>
          <p:cNvPr id="7" name="TextBox 6"/>
          <p:cNvSpPr txBox="1"/>
          <p:nvPr/>
        </p:nvSpPr>
        <p:spPr>
          <a:xfrm>
            <a:off x="1589270" y="2906530"/>
            <a:ext cx="8553450" cy="2308324"/>
          </a:xfrm>
          <a:prstGeom prst="rect">
            <a:avLst/>
          </a:prstGeom>
        </p:spPr>
        <p:txBody>
          <a:bodyPr wrap="square">
            <a:spAutoFit/>
          </a:bodyPr>
          <a:lstStyle>
            <a:defPPr>
              <a:defRPr lang="en-US"/>
            </a:defPPr>
            <a:lvl1pPr algn="ctr">
              <a:defRPr sz="6000">
                <a:solidFill>
                  <a:srgbClr val="3578C5"/>
                </a:solidFill>
                <a:latin typeface="Helvetica Neue Thin" charset="0"/>
                <a:ea typeface="Helvetica Neue Thin" charset="0"/>
                <a:cs typeface="Helvetica Neue Thin" charset="0"/>
              </a:defRPr>
            </a:lvl1pPr>
          </a:lstStyle>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dirty="0" smtClean="0">
                <a:solidFill>
                  <a:schemeClr val="bg1"/>
                </a:solidFill>
              </a:rPr>
              <a:t>Where is the best place to photograph the </a:t>
            </a:r>
          </a:p>
          <a:p>
            <a:pPr marL="857250" marR="0" lvl="0" indent="-857250" defTabSz="914400" eaLnBrk="1" fontAlgn="auto" latinLnBrk="0" hangingPunct="1">
              <a:lnSpc>
                <a:spcPct val="100000"/>
              </a:lnSpc>
              <a:spcBef>
                <a:spcPts val="0"/>
              </a:spcBef>
              <a:spcAft>
                <a:spcPts val="0"/>
              </a:spcAft>
              <a:buClrTx/>
              <a:buSzTx/>
              <a:buFont typeface="Arial" charset="0"/>
              <a:buNone/>
              <a:tabLst/>
              <a:defRPr/>
            </a:pPr>
            <a:r>
              <a:rPr lang="en-US" sz="4800" b="1" dirty="0" smtClean="0">
                <a:solidFill>
                  <a:srgbClr val="FFFF00"/>
                </a:solidFill>
              </a:rPr>
              <a:t>Milky Way</a:t>
            </a:r>
            <a:r>
              <a:rPr lang="en-US" sz="4800" dirty="0" smtClean="0">
                <a:solidFill>
                  <a:schemeClr val="bg1"/>
                </a:solidFill>
              </a:rPr>
              <a:t>?</a:t>
            </a:r>
            <a:endParaRPr lang="en-US" sz="4800" dirty="0">
              <a:solidFill>
                <a:schemeClr val="bg1"/>
              </a:solidFill>
            </a:endParaRPr>
          </a:p>
        </p:txBody>
      </p:sp>
      <p:sp>
        <p:nvSpPr>
          <p:cNvPr id="8" name="Arc 7"/>
          <p:cNvSpPr/>
          <p:nvPr/>
        </p:nvSpPr>
        <p:spPr>
          <a:xfrm rot="14833255" flipH="1">
            <a:off x="1826988" y="1798336"/>
            <a:ext cx="3238514" cy="3093619"/>
          </a:xfrm>
          <a:prstGeom prst="arc">
            <a:avLst>
              <a:gd name="adj1" fmla="val 7513894"/>
              <a:gd name="adj2" fmla="val 0"/>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67055313"/>
      </p:ext>
    </p:extLst>
  </p:cSld>
  <p:clrMapOvr>
    <a:masterClrMapping/>
  </p:clrMapOvr>
  <mc:AlternateContent xmlns:mc="http://schemas.openxmlformats.org/markup-compatibility/2006" xmlns:p14="http://schemas.microsoft.com/office/powerpoint/2010/main">
    <mc:Choice Requires="p14">
      <p:transition spd="slow" p14:dur="2000" advTm="28257"/>
    </mc:Choice>
    <mc:Fallback xmlns="">
      <p:transition spd="slow" advTm="28257"/>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4" name="Rectangle 3"/>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Assignments</a:t>
            </a:r>
            <a:endParaRPr lang="en-US" sz="4800" dirty="0">
              <a:solidFill>
                <a:srgbClr val="00B0F0"/>
              </a:solidFill>
              <a:latin typeface="Helvetica Neue Thin" charset="0"/>
              <a:ea typeface="Helvetica Neue Thin" charset="0"/>
              <a:cs typeface="Helvetica Neue Thin" charset="0"/>
            </a:endParaRPr>
          </a:p>
        </p:txBody>
      </p:sp>
      <p:sp>
        <p:nvSpPr>
          <p:cNvPr id="6" name="Rectangle 5"/>
          <p:cNvSpPr/>
          <p:nvPr/>
        </p:nvSpPr>
        <p:spPr>
          <a:xfrm>
            <a:off x="361950" y="6259810"/>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930400"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#1</a:t>
            </a:r>
          </a:p>
        </p:txBody>
      </p:sp>
      <p:cxnSp>
        <p:nvCxnSpPr>
          <p:cNvPr id="11" name="Straight Arrow Connector 10"/>
          <p:cNvCxnSpPr/>
          <p:nvPr/>
        </p:nvCxnSpPr>
        <p:spPr>
          <a:xfrm>
            <a:off x="1205230" y="2445765"/>
            <a:ext cx="867664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28700" y="1907536"/>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Jan 15</a:t>
            </a:r>
          </a:p>
        </p:txBody>
      </p:sp>
      <p:sp>
        <p:nvSpPr>
          <p:cNvPr id="13" name="Rectangle 12"/>
          <p:cNvSpPr/>
          <p:nvPr/>
        </p:nvSpPr>
        <p:spPr>
          <a:xfrm>
            <a:off x="8799830" y="1877849"/>
            <a:ext cx="901700" cy="453970"/>
          </a:xfrm>
          <a:prstGeom prst="rect">
            <a:avLst/>
          </a:prstGeom>
          <a:solidFill>
            <a:schemeClr val="bg1"/>
          </a:solidFill>
          <a:ln w="19050">
            <a:solidFill>
              <a:schemeClr val="bg1"/>
            </a:solidFill>
          </a:ln>
        </p:spPr>
        <p:txBody>
          <a:bodyPr wrap="square" anchor="ctr">
            <a:spAutoFit/>
          </a:bodyPr>
          <a:lstStyle/>
          <a:p>
            <a:pPr>
              <a:lnSpc>
                <a:spcPct val="150000"/>
              </a:lnSpc>
              <a:spcBef>
                <a:spcPts val="3600"/>
              </a:spcBef>
              <a:spcAft>
                <a:spcPts val="3600"/>
              </a:spcAft>
            </a:pPr>
            <a:r>
              <a:rPr lang="en-US" dirty="0" smtClean="0">
                <a:solidFill>
                  <a:srgbClr val="00B0F0"/>
                </a:solidFill>
                <a:latin typeface="Helvetica Neue Thin" charset="0"/>
                <a:ea typeface="Helvetica Neue Thin" charset="0"/>
                <a:cs typeface="Helvetica Neue Thin" charset="0"/>
              </a:rPr>
              <a:t>May 1</a:t>
            </a:r>
          </a:p>
        </p:txBody>
      </p:sp>
      <p:sp>
        <p:nvSpPr>
          <p:cNvPr id="27" name="Rectangle 26"/>
          <p:cNvSpPr/>
          <p:nvPr/>
        </p:nvSpPr>
        <p:spPr>
          <a:xfrm>
            <a:off x="2733675"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#2</a:t>
            </a:r>
          </a:p>
        </p:txBody>
      </p:sp>
      <p:sp>
        <p:nvSpPr>
          <p:cNvPr id="28" name="Rectangle 27"/>
          <p:cNvSpPr/>
          <p:nvPr/>
        </p:nvSpPr>
        <p:spPr>
          <a:xfrm>
            <a:off x="3536950" y="2595651"/>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#3</a:t>
            </a:r>
          </a:p>
        </p:txBody>
      </p:sp>
      <p:sp>
        <p:nvSpPr>
          <p:cNvPr id="29" name="Rectangle 28"/>
          <p:cNvSpPr/>
          <p:nvPr/>
        </p:nvSpPr>
        <p:spPr>
          <a:xfrm>
            <a:off x="4319588" y="2613408"/>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#4</a:t>
            </a:r>
          </a:p>
        </p:txBody>
      </p:sp>
      <p:sp>
        <p:nvSpPr>
          <p:cNvPr id="30" name="Rectangle 29"/>
          <p:cNvSpPr/>
          <p:nvPr/>
        </p:nvSpPr>
        <p:spPr>
          <a:xfrm>
            <a:off x="5119053" y="2619526"/>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#5</a:t>
            </a:r>
          </a:p>
        </p:txBody>
      </p:sp>
      <p:sp>
        <p:nvSpPr>
          <p:cNvPr id="31" name="Rectangle 30"/>
          <p:cNvSpPr/>
          <p:nvPr/>
        </p:nvSpPr>
        <p:spPr>
          <a:xfrm>
            <a:off x="6789420" y="3491823"/>
            <a:ext cx="2912109" cy="646331"/>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dirty="0" smtClean="0">
                <a:solidFill>
                  <a:schemeClr val="bg1"/>
                </a:solidFill>
                <a:latin typeface="Helvetica Neue Thin" charset="0"/>
                <a:ea typeface="Helvetica Neue Thin" charset="0"/>
                <a:cs typeface="Helvetica Neue Thin" charset="0"/>
              </a:rPr>
              <a:t>Final project</a:t>
            </a:r>
          </a:p>
        </p:txBody>
      </p:sp>
      <p:sp>
        <p:nvSpPr>
          <p:cNvPr id="32" name="Rectangle 31"/>
          <p:cNvSpPr/>
          <p:nvPr/>
        </p:nvSpPr>
        <p:spPr>
          <a:xfrm>
            <a:off x="-201612" y="2669971"/>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Problem sets</a:t>
            </a:r>
          </a:p>
        </p:txBody>
      </p:sp>
      <p:sp>
        <p:nvSpPr>
          <p:cNvPr id="33" name="Rectangle 32"/>
          <p:cNvSpPr/>
          <p:nvPr/>
        </p:nvSpPr>
        <p:spPr>
          <a:xfrm>
            <a:off x="-201612" y="3652844"/>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smtClean="0">
                <a:solidFill>
                  <a:srgbClr val="00B0F0"/>
                </a:solidFill>
                <a:latin typeface="Helvetica Neue Thin" charset="0"/>
                <a:ea typeface="Helvetica Neue Thin" charset="0"/>
                <a:cs typeface="Helvetica Neue Thin" charset="0"/>
              </a:rPr>
              <a:t>Projects</a:t>
            </a:r>
            <a:endParaRPr lang="en-US" sz="2000" dirty="0" smtClean="0">
              <a:solidFill>
                <a:srgbClr val="00B0F0"/>
              </a:solidFill>
              <a:latin typeface="Helvetica Neue Thin" charset="0"/>
              <a:ea typeface="Helvetica Neue Thin" charset="0"/>
              <a:cs typeface="Helvetica Neue Thin" charset="0"/>
            </a:endParaRPr>
          </a:p>
        </p:txBody>
      </p:sp>
      <p:sp>
        <p:nvSpPr>
          <p:cNvPr id="34" name="Rectangle 33"/>
          <p:cNvSpPr/>
          <p:nvPr/>
        </p:nvSpPr>
        <p:spPr>
          <a:xfrm>
            <a:off x="2041207" y="4444214"/>
            <a:ext cx="3719195" cy="574453"/>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smtClean="0">
                <a:solidFill>
                  <a:srgbClr val="00B0F0"/>
                </a:solidFill>
                <a:latin typeface="Helvetica Neue Thin" charset="0"/>
                <a:ea typeface="Helvetica Neue Thin" charset="0"/>
                <a:cs typeface="Helvetica Neue Thin" charset="0"/>
              </a:rPr>
              <a:t>60%</a:t>
            </a:r>
          </a:p>
        </p:txBody>
      </p:sp>
      <p:sp>
        <p:nvSpPr>
          <p:cNvPr id="35" name="Rectangle 34"/>
          <p:cNvSpPr/>
          <p:nvPr/>
        </p:nvSpPr>
        <p:spPr>
          <a:xfrm>
            <a:off x="-201612" y="4512345"/>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Weight</a:t>
            </a:r>
          </a:p>
        </p:txBody>
      </p:sp>
      <p:sp>
        <p:nvSpPr>
          <p:cNvPr id="36" name="Rectangle 35"/>
          <p:cNvSpPr/>
          <p:nvPr/>
        </p:nvSpPr>
        <p:spPr>
          <a:xfrm>
            <a:off x="5846763" y="4403729"/>
            <a:ext cx="3719195" cy="646331"/>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a:solidFill>
                  <a:srgbClr val="00B0F0"/>
                </a:solidFill>
                <a:latin typeface="Helvetica Neue Thin" charset="0"/>
                <a:ea typeface="Helvetica Neue Thin" charset="0"/>
                <a:cs typeface="Helvetica Neue Thin" charset="0"/>
              </a:rPr>
              <a:t>4</a:t>
            </a:r>
            <a:r>
              <a:rPr lang="en-US" sz="2400" dirty="0" smtClean="0">
                <a:solidFill>
                  <a:srgbClr val="00B0F0"/>
                </a:solidFill>
                <a:latin typeface="Helvetica Neue Thin" charset="0"/>
                <a:ea typeface="Helvetica Neue Thin" charset="0"/>
                <a:cs typeface="Helvetica Neue Thin" charset="0"/>
              </a:rPr>
              <a:t>0%</a:t>
            </a:r>
          </a:p>
        </p:txBody>
      </p:sp>
      <p:sp>
        <p:nvSpPr>
          <p:cNvPr id="37" name="Rectangle 36"/>
          <p:cNvSpPr/>
          <p:nvPr/>
        </p:nvSpPr>
        <p:spPr>
          <a:xfrm>
            <a:off x="-201612" y="5288417"/>
            <a:ext cx="1930400" cy="494110"/>
          </a:xfrm>
          <a:prstGeom prst="rect">
            <a:avLst/>
          </a:prstGeom>
          <a:solidFill>
            <a:schemeClr val="bg1">
              <a:alpha val="75000"/>
            </a:schemeClr>
          </a:solidFill>
          <a:ln w="28575">
            <a:solidFill>
              <a:schemeClr val="bg1"/>
            </a:solidFill>
          </a:ln>
        </p:spPr>
        <p:txBody>
          <a:bodyPr wrap="square" anchor="ctr">
            <a:spAutoFit/>
          </a:bodyPr>
          <a:lstStyle/>
          <a:p>
            <a:pPr algn="r">
              <a:lnSpc>
                <a:spcPct val="150000"/>
              </a:lnSpc>
              <a:spcBef>
                <a:spcPts val="3600"/>
              </a:spcBef>
              <a:spcAft>
                <a:spcPts val="3600"/>
              </a:spcAft>
            </a:pPr>
            <a:r>
              <a:rPr lang="en-US" sz="2000" dirty="0" smtClean="0">
                <a:solidFill>
                  <a:srgbClr val="00B0F0"/>
                </a:solidFill>
                <a:latin typeface="Helvetica Neue Thin" charset="0"/>
                <a:ea typeface="Helvetica Neue Thin" charset="0"/>
                <a:cs typeface="Helvetica Neue Thin" charset="0"/>
              </a:rPr>
              <a:t>Penalization</a:t>
            </a:r>
          </a:p>
        </p:txBody>
      </p:sp>
      <p:sp>
        <p:nvSpPr>
          <p:cNvPr id="38" name="Rectangle 37"/>
          <p:cNvSpPr/>
          <p:nvPr/>
        </p:nvSpPr>
        <p:spPr>
          <a:xfrm>
            <a:off x="2041207" y="5248245"/>
            <a:ext cx="3719195" cy="574453"/>
          </a:xfrm>
          <a:prstGeom prst="rect">
            <a:avLst/>
          </a:prstGeom>
          <a:solidFill>
            <a:schemeClr val="bg1">
              <a:alpha val="75000"/>
            </a:schemeClr>
          </a:solidFill>
          <a:ln w="28575">
            <a:solidFill>
              <a:schemeClr val="bg1"/>
            </a:solidFill>
          </a:ln>
        </p:spPr>
        <p:txBody>
          <a:bodyPr wrap="square" anchor="ctr">
            <a:spAutoFit/>
          </a:bodyPr>
          <a:lstStyle/>
          <a:p>
            <a:pPr algn="ctr">
              <a:lnSpc>
                <a:spcPct val="150000"/>
              </a:lnSpc>
              <a:spcBef>
                <a:spcPts val="3600"/>
              </a:spcBef>
              <a:spcAft>
                <a:spcPts val="3600"/>
              </a:spcAft>
            </a:pPr>
            <a:r>
              <a:rPr lang="en-US" sz="2400" dirty="0" smtClean="0">
                <a:solidFill>
                  <a:srgbClr val="00B0F0"/>
                </a:solidFill>
                <a:latin typeface="Helvetica Neue Thin" charset="0"/>
                <a:ea typeface="Helvetica Neue Thin" charset="0"/>
                <a:cs typeface="Helvetica Neue Thin" charset="0"/>
              </a:rPr>
              <a:t>10% off per day late</a:t>
            </a:r>
          </a:p>
        </p:txBody>
      </p:sp>
      <p:sp>
        <p:nvSpPr>
          <p:cNvPr id="21" name="Rectangle 20"/>
          <p:cNvSpPr/>
          <p:nvPr/>
        </p:nvSpPr>
        <p:spPr>
          <a:xfrm>
            <a:off x="5905501" y="2629799"/>
            <a:ext cx="727710" cy="574453"/>
          </a:xfrm>
          <a:prstGeom prst="rect">
            <a:avLst/>
          </a:prstGeom>
          <a:solidFill>
            <a:srgbClr val="00B0F0">
              <a:alpha val="75000"/>
            </a:srgbClr>
          </a:solidFill>
          <a:ln w="28575">
            <a:solidFill>
              <a:schemeClr val="bg1"/>
            </a:solidFill>
          </a:ln>
        </p:spPr>
        <p:txBody>
          <a:bodyPr wrap="square" anchor="ctr">
            <a:spAutoFit/>
          </a:bodyPr>
          <a:lstStyle/>
          <a:p>
            <a:pPr>
              <a:lnSpc>
                <a:spcPct val="150000"/>
              </a:lnSpc>
              <a:spcBef>
                <a:spcPts val="3600"/>
              </a:spcBef>
              <a:spcAft>
                <a:spcPts val="3600"/>
              </a:spcAft>
            </a:pPr>
            <a:r>
              <a:rPr lang="en-US" sz="2400" smtClean="0">
                <a:solidFill>
                  <a:schemeClr val="bg1"/>
                </a:solidFill>
                <a:latin typeface="Helvetica Neue Thin" charset="0"/>
                <a:ea typeface="Helvetica Neue Thin" charset="0"/>
                <a:cs typeface="Helvetica Neue Thin" charset="0"/>
              </a:rPr>
              <a:t>#6</a:t>
            </a:r>
            <a:endParaRPr lang="en-US" sz="2400" dirty="0" smtClean="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0603736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Class structure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474470" y="1836002"/>
            <a:ext cx="10336530" cy="4462760"/>
          </a:xfrm>
          <a:prstGeom prst="rect">
            <a:avLst/>
          </a:prstGeom>
        </p:spPr>
        <p:txBody>
          <a:bodyPr wrap="square">
            <a:spAutoFit/>
          </a:bodyPr>
          <a:lstStyle/>
          <a:p>
            <a:pPr marL="685800" lvl="0" indent="-68580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Part </a:t>
            </a:r>
            <a:r>
              <a:rPr lang="en-US" sz="3200" b="1" dirty="0" smtClean="0">
                <a:solidFill>
                  <a:schemeClr val="accent1">
                    <a:lumMod val="75000"/>
                  </a:schemeClr>
                </a:solidFill>
                <a:latin typeface="Helvetica Neue Thin" charset="0"/>
                <a:ea typeface="Helvetica Neue Thin" charset="0"/>
                <a:cs typeface="Helvetica Neue Thin" charset="0"/>
              </a:rPr>
              <a:t>0: </a:t>
            </a:r>
            <a:endParaRPr lang="en-US" sz="3200" b="1" dirty="0">
              <a:solidFill>
                <a:schemeClr val="accent1">
                  <a:lumMod val="75000"/>
                </a:schemeClr>
              </a:solidFill>
              <a:latin typeface="Helvetica Neue Thin" charset="0"/>
              <a:ea typeface="Helvetica Neue Thin" charset="0"/>
              <a:cs typeface="Helvetica Neue Thin" charset="0"/>
            </a:endParaRPr>
          </a:p>
          <a:p>
            <a:pPr marL="685800" lvl="0" indent="-68580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Review homework [if there was one]</a:t>
            </a:r>
          </a:p>
          <a:p>
            <a:pPr marL="685800" lvl="0" indent="-68580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Part 1: </a:t>
            </a:r>
          </a:p>
          <a:p>
            <a:pPr marL="685800" marR="0" lvl="0" indent="-685800" defTabSz="914400" eaLnBrk="1" fontAlgn="auto" latinLnBrk="0" hangingPunct="1">
              <a:spcBef>
                <a:spcPts val="0"/>
              </a:spcBef>
              <a:spcAft>
                <a:spcPts val="1200"/>
              </a:spcAft>
              <a:buClrTx/>
              <a:buSzTx/>
              <a:buFont typeface="+mj-lt"/>
              <a:buNone/>
              <a:tabLst/>
              <a:defRPr/>
            </a:pPr>
            <a:r>
              <a:rPr lang="en-US" sz="3200" b="1" dirty="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The big picture story, the technical theory, use cases</a:t>
            </a:r>
          </a:p>
          <a:p>
            <a:pPr marL="685800" marR="0" lvl="0" indent="-685800" defTabSz="914400" eaLnBrk="1" fontAlgn="auto" latinLnBrk="0" hangingPunct="1">
              <a:spcBef>
                <a:spcPts val="0"/>
              </a:spcBef>
              <a:spcAft>
                <a:spcPts val="1200"/>
              </a:spcAft>
              <a:buClrTx/>
              <a:buSzTx/>
              <a:buFont typeface="+mj-lt"/>
              <a:buNone/>
              <a:tabLst/>
              <a:defRPr/>
            </a:pPr>
            <a:r>
              <a:rPr lang="en-US" sz="3200" b="1" dirty="0" smtClean="0">
                <a:solidFill>
                  <a:schemeClr val="accent1">
                    <a:lumMod val="75000"/>
                  </a:schemeClr>
                </a:solidFill>
                <a:latin typeface="Helvetica Neue Thin" charset="0"/>
                <a:ea typeface="Helvetica Neue Thin" charset="0"/>
                <a:cs typeface="Helvetica Neue Thin" charset="0"/>
              </a:rPr>
              <a:t>Part 2: </a:t>
            </a:r>
          </a:p>
          <a:p>
            <a:pPr marL="685800" marR="0" lvl="0" indent="-685800" defTabSz="914400" eaLnBrk="1" fontAlgn="auto" latinLnBrk="0" hangingPunct="1">
              <a:spcBef>
                <a:spcPts val="0"/>
              </a:spcBef>
              <a:spcAft>
                <a:spcPts val="1200"/>
              </a:spcAft>
              <a:buClrTx/>
              <a:buSzTx/>
              <a:buFont typeface="+mj-lt"/>
              <a:buNone/>
              <a:tabLst/>
              <a:defRPr/>
            </a:pPr>
            <a:r>
              <a:rPr lang="en-US" sz="3200" b="1" dirty="0" smtClean="0">
                <a:solidFill>
                  <a:schemeClr val="accent1">
                    <a:lumMod val="75000"/>
                  </a:schemeClr>
                </a:solidFill>
                <a:latin typeface="Helvetica Neue Thin" charset="0"/>
                <a:ea typeface="Helvetica Neue Thin" charset="0"/>
                <a:cs typeface="Helvetica Neue Thin" charset="0"/>
              </a:rPr>
              <a:t>	</a:t>
            </a:r>
            <a:r>
              <a:rPr lang="en-US" sz="3200" dirty="0" smtClean="0">
                <a:solidFill>
                  <a:schemeClr val="accent1">
                    <a:lumMod val="75000"/>
                  </a:schemeClr>
                </a:solidFill>
                <a:latin typeface="Helvetica Neue Thin" charset="0"/>
                <a:ea typeface="Helvetica Neue Thin" charset="0"/>
                <a:cs typeface="Helvetica Neue Thin" charset="0"/>
              </a:rPr>
              <a:t>Code-along – solidify </a:t>
            </a:r>
          </a:p>
          <a:p>
            <a:pPr marL="685800" marR="0" lvl="0" indent="-685800" defTabSz="914400" eaLnBrk="1" fontAlgn="auto" latinLnBrk="0" hangingPunct="1">
              <a:spcBef>
                <a:spcPts val="0"/>
              </a:spcBef>
              <a:spcAft>
                <a:spcPts val="1200"/>
              </a:spcAft>
              <a:buClrTx/>
              <a:buSzTx/>
              <a:buFont typeface="+mj-lt"/>
              <a:buNone/>
              <a:tabLst/>
              <a:defRPr/>
            </a:pPr>
            <a:endParaRPr lang="en-US" sz="32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Typical class structure</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0815250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smtClean="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A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Framework</a:t>
            </a:r>
          </a:p>
          <a:p>
            <a:pPr marL="571500" indent="-571500">
              <a:buFont typeface="Arial" charset="0"/>
              <a:buChar char="•"/>
            </a:pPr>
            <a:r>
              <a:rPr lang="en-US" sz="3600" dirty="0" smtClean="0">
                <a:solidFill>
                  <a:schemeClr val="bg1">
                    <a:lumMod val="65000"/>
                  </a:schemeClr>
                </a:solidFill>
                <a:latin typeface="Avenir Book" charset="0"/>
                <a:ea typeface="Avenir Book" charset="0"/>
                <a:cs typeface="Avenir Book" charset="0"/>
              </a:rPr>
              <a:t>Course Roadmap and Structure</a:t>
            </a:r>
          </a:p>
          <a:p>
            <a:pPr marL="571500" indent="-571500">
              <a:buFont typeface="Arial" charset="0"/>
              <a:buChar char="•"/>
            </a:pPr>
            <a:r>
              <a:rPr lang="en-US" sz="3600" b="1" dirty="0" smtClean="0">
                <a:solidFill>
                  <a:schemeClr val="tx2"/>
                </a:solidFill>
                <a:latin typeface="Avenir Book" charset="0"/>
                <a:ea typeface="Avenir Book" charset="0"/>
                <a:cs typeface="Avenir Book" charset="0"/>
              </a:rPr>
              <a:t>Hands-On Time</a:t>
            </a:r>
          </a:p>
          <a:p>
            <a:pPr marL="1028700" lvl="1" indent="-571500">
              <a:buFont typeface="Arial" charset="0"/>
              <a:buChar char="•"/>
            </a:pPr>
            <a:r>
              <a:rPr lang="en-US" sz="3600" dirty="0" smtClean="0">
                <a:solidFill>
                  <a:schemeClr val="tx2"/>
                </a:solidFill>
                <a:latin typeface="Avenir Book" charset="0"/>
                <a:ea typeface="Avenir Book" charset="0"/>
                <a:cs typeface="Avenir Book" charset="0"/>
              </a:rPr>
              <a:t>Getting familiar with R</a:t>
            </a:r>
          </a:p>
          <a:p>
            <a:pPr marL="571500" indent="-571500">
              <a:buFont typeface="Arial" charset="0"/>
              <a:buChar char="•"/>
            </a:pPr>
            <a:endParaRPr lang="en-US" sz="3600" b="1" dirty="0" smtClean="0">
              <a:solidFill>
                <a:schemeClr val="tx2"/>
              </a:solidFill>
              <a:latin typeface="Avenir Book" charset="0"/>
              <a:ea typeface="Avenir Book" charset="0"/>
              <a:cs typeface="Avenir Book" charset="0"/>
            </a:endParaRPr>
          </a:p>
          <a:p>
            <a:pPr marL="571500" indent="-571500">
              <a:buFont typeface="Arial" charset="0"/>
              <a:buChar char="•"/>
            </a:pPr>
            <a:endParaRPr lang="en-US" sz="3600" dirty="0" smtClean="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52</a:t>
            </a:fld>
            <a:endParaRPr lang="en-US"/>
          </a:p>
        </p:txBody>
      </p:sp>
    </p:spTree>
    <p:extLst>
      <p:ext uri="{BB962C8B-B14F-4D97-AF65-F5344CB8AC3E}">
        <p14:creationId xmlns:p14="http://schemas.microsoft.com/office/powerpoint/2010/main" val="1576393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679331" y="1841040"/>
            <a:ext cx="9854648" cy="2308324"/>
          </a:xfrm>
          <a:prstGeom prst="rect">
            <a:avLst/>
          </a:prstGeom>
        </p:spPr>
        <p:txBody>
          <a:bodyPr wrap="square">
            <a:spAutoFit/>
          </a:bodyPr>
          <a:lstStyle/>
          <a:p>
            <a:pPr marL="685800" indent="-685800">
              <a:lnSpc>
                <a:spcPct val="150000"/>
              </a:lnSpc>
              <a:buFont typeface="Arial" charset="0"/>
              <a:buChar char="•"/>
            </a:pPr>
            <a:r>
              <a:rPr lang="en-US" sz="3200" dirty="0" err="1" smtClean="0">
                <a:solidFill>
                  <a:schemeClr val="accent1">
                    <a:lumMod val="75000"/>
                  </a:schemeClr>
                </a:solidFill>
                <a:latin typeface="Helvetica Neue Thin" charset="0"/>
                <a:ea typeface="Helvetica Neue Thin" charset="0"/>
                <a:cs typeface="Helvetica Neue Thin" charset="0"/>
              </a:rPr>
              <a:t>Rstudio</a:t>
            </a:r>
            <a:r>
              <a:rPr lang="en-US" sz="3200" dirty="0" smtClean="0">
                <a:solidFill>
                  <a:schemeClr val="accent1">
                    <a:lumMod val="75000"/>
                  </a:schemeClr>
                </a:solidFill>
                <a:latin typeface="Helvetica Neue Thin" charset="0"/>
                <a:ea typeface="Helvetica Neue Thin" charset="0"/>
                <a:cs typeface="Helvetica Neue Thin" charset="0"/>
              </a:rPr>
              <a:t> console</a:t>
            </a:r>
          </a:p>
          <a:p>
            <a:pPr marL="685800" indent="-685800">
              <a:lnSpc>
                <a:spcPct val="150000"/>
              </a:lnSpc>
              <a:buFont typeface="Arial" charset="0"/>
              <a:buChar char="•"/>
            </a:pPr>
            <a:r>
              <a:rPr lang="en-US" sz="3200" dirty="0" err="1" smtClean="0">
                <a:solidFill>
                  <a:schemeClr val="accent1">
                    <a:lumMod val="75000"/>
                  </a:schemeClr>
                </a:solidFill>
                <a:latin typeface="Helvetica Neue Thin" charset="0"/>
                <a:ea typeface="Helvetica Neue Thin" charset="0"/>
                <a:cs typeface="Helvetica Neue Thin" charset="0"/>
              </a:rPr>
              <a:t>Rmarkdown</a:t>
            </a:r>
            <a:endParaRPr lang="en-US" sz="3200"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Arial" charset="0"/>
              <a:buChar char="•"/>
            </a:pPr>
            <a:r>
              <a:rPr lang="en-US" sz="3200" dirty="0" smtClean="0">
                <a:solidFill>
                  <a:schemeClr val="accent1">
                    <a:lumMod val="75000"/>
                  </a:schemeClr>
                </a:solidFill>
                <a:latin typeface="Helvetica Neue Thin" charset="0"/>
                <a:ea typeface="Helvetica Neue Thin" charset="0"/>
                <a:cs typeface="Helvetica Neue Thin" charset="0"/>
              </a:rPr>
              <a:t>Basic functions in R</a:t>
            </a: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Coverage</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875105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Assignments</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028700" y="1841040"/>
            <a:ext cx="11163299" cy="3323987"/>
          </a:xfrm>
          <a:prstGeom prst="rect">
            <a:avLst/>
          </a:prstGeom>
        </p:spPr>
        <p:txBody>
          <a:bodyPr wrap="square">
            <a:spAutoFit/>
          </a:bodyPr>
          <a:lstStyle/>
          <a:p>
            <a:pPr marL="685800" indent="-685800">
              <a:lnSpc>
                <a:spcPct val="150000"/>
              </a:lnSpc>
              <a:buFont typeface="Arial" charset="0"/>
              <a:buChar char="•"/>
            </a:pPr>
            <a:r>
              <a:rPr lang="en-US" sz="3600" dirty="0" err="1" smtClean="0">
                <a:solidFill>
                  <a:schemeClr val="accent1">
                    <a:lumMod val="75000"/>
                  </a:schemeClr>
                </a:solidFill>
                <a:latin typeface="Helvetica Neue Thin" charset="0"/>
                <a:ea typeface="Helvetica Neue Thin" charset="0"/>
                <a:cs typeface="Helvetica Neue Thin" charset="0"/>
              </a:rPr>
              <a:t>Github.com</a:t>
            </a:r>
            <a:r>
              <a:rPr lang="en-US" sz="3600" dirty="0" smtClean="0">
                <a:solidFill>
                  <a:schemeClr val="accent1">
                    <a:lumMod val="75000"/>
                  </a:schemeClr>
                </a:solidFill>
                <a:latin typeface="Helvetica Neue Thin" charset="0"/>
                <a:ea typeface="Helvetica Neue Thin" charset="0"/>
                <a:cs typeface="Helvetica Neue Thin" charset="0"/>
              </a:rPr>
              <a:t>/</a:t>
            </a:r>
            <a:r>
              <a:rPr lang="en-US" sz="3600" dirty="0" err="1" smtClean="0">
                <a:solidFill>
                  <a:schemeClr val="accent1">
                    <a:lumMod val="75000"/>
                  </a:schemeClr>
                </a:solidFill>
                <a:latin typeface="Helvetica Neue Thin" charset="0"/>
                <a:ea typeface="Helvetica Neue Thin" charset="0"/>
                <a:cs typeface="Helvetica Neue Thin" charset="0"/>
              </a:rPr>
              <a:t>georgetownmccourt</a:t>
            </a:r>
            <a:r>
              <a:rPr lang="en-US" sz="3600" dirty="0" smtClean="0">
                <a:solidFill>
                  <a:schemeClr val="accent1">
                    <a:lumMod val="75000"/>
                  </a:schemeClr>
                </a:solidFill>
                <a:latin typeface="Helvetica Neue Thin" charset="0"/>
                <a:ea typeface="Helvetica Neue Thin" charset="0"/>
                <a:cs typeface="Helvetica Neue Thin" charset="0"/>
              </a:rPr>
              <a:t>/data-science</a:t>
            </a:r>
          </a:p>
          <a:p>
            <a:pPr marL="685800" indent="-685800">
              <a:lnSpc>
                <a:spcPct val="150000"/>
              </a:lnSpc>
              <a:buFont typeface="Arial" charset="0"/>
              <a:buChar char="•"/>
            </a:pPr>
            <a:r>
              <a:rPr lang="en-US" sz="3600" dirty="0" smtClean="0">
                <a:solidFill>
                  <a:schemeClr val="accent1">
                    <a:lumMod val="75000"/>
                  </a:schemeClr>
                </a:solidFill>
                <a:latin typeface="Helvetica Neue Thin" charset="0"/>
                <a:ea typeface="Helvetica Neue Thin" charset="0"/>
                <a:cs typeface="Helvetica Neue Thin" charset="0"/>
              </a:rPr>
              <a:t>Read Chapters 1 and </a:t>
            </a:r>
            <a:r>
              <a:rPr lang="en-US" sz="3600" dirty="0">
                <a:solidFill>
                  <a:schemeClr val="accent1">
                    <a:lumMod val="75000"/>
                  </a:schemeClr>
                </a:solidFill>
                <a:latin typeface="Helvetica Neue Thin" charset="0"/>
                <a:ea typeface="Helvetica Neue Thin" charset="0"/>
                <a:cs typeface="Helvetica Neue Thin" charset="0"/>
              </a:rPr>
              <a:t>2 at: </a:t>
            </a:r>
            <a:r>
              <a:rPr lang="en-US" sz="2800" b="1" dirty="0">
                <a:solidFill>
                  <a:schemeClr val="accent1">
                    <a:lumMod val="75000"/>
                  </a:schemeClr>
                </a:solidFill>
                <a:latin typeface="Helvetica Neue Thin" charset="0"/>
                <a:ea typeface="Helvetica Neue Thin" charset="0"/>
                <a:cs typeface="Helvetica Neue Thin" charset="0"/>
                <a:hlinkClick r:id="rId3"/>
              </a:rPr>
              <a:t>https://georgetownmccourt.github.io/data-science</a:t>
            </a:r>
            <a:r>
              <a:rPr lang="en-US" sz="2800" b="1" dirty="0" smtClean="0">
                <a:solidFill>
                  <a:schemeClr val="accent1">
                    <a:lumMod val="75000"/>
                  </a:schemeClr>
                </a:solidFill>
                <a:latin typeface="Helvetica Neue Thin" charset="0"/>
                <a:ea typeface="Helvetica Neue Thin" charset="0"/>
                <a:cs typeface="Helvetica Neue Thin" charset="0"/>
                <a:hlinkClick r:id="rId3"/>
              </a:rPr>
              <a:t>/</a:t>
            </a:r>
            <a:r>
              <a:rPr lang="en-US" sz="2800" b="1" dirty="0" smtClean="0">
                <a:solidFill>
                  <a:schemeClr val="accent1">
                    <a:lumMod val="75000"/>
                  </a:schemeClr>
                </a:solidFill>
                <a:latin typeface="Helvetica Neue Thin" charset="0"/>
                <a:ea typeface="Helvetica Neue Thin" charset="0"/>
                <a:cs typeface="Helvetica Neue Thin" charset="0"/>
              </a:rPr>
              <a:t> </a:t>
            </a:r>
            <a:endParaRPr lang="en-US" sz="3600" b="1" dirty="0" smtClean="0">
              <a:solidFill>
                <a:schemeClr val="accent1">
                  <a:lumMod val="75000"/>
                </a:schemeClr>
              </a:solidFill>
              <a:latin typeface="Helvetica Neue Thin" charset="0"/>
              <a:ea typeface="Helvetica Neue Thin" charset="0"/>
              <a:cs typeface="Helvetica Neue Thin" charset="0"/>
            </a:endParaRPr>
          </a:p>
          <a:p>
            <a:pPr marL="685800" indent="-685800">
              <a:lnSpc>
                <a:spcPct val="150000"/>
              </a:lnSpc>
              <a:buFont typeface="Arial" charset="0"/>
              <a:buChar char="•"/>
            </a:pPr>
            <a:r>
              <a:rPr lang="en-US" sz="3600" dirty="0" smtClean="0">
                <a:solidFill>
                  <a:schemeClr val="accent1">
                    <a:lumMod val="75000"/>
                  </a:schemeClr>
                </a:solidFill>
                <a:latin typeface="Helvetica Neue Thin" charset="0"/>
                <a:ea typeface="Helvetica Neue Thin" charset="0"/>
                <a:cs typeface="Helvetica Neue Thin" charset="0"/>
              </a:rPr>
              <a:t>Complete the exercises at the end of Chapter 1</a:t>
            </a:r>
          </a:p>
        </p:txBody>
      </p:sp>
      <p:sp>
        <p:nvSpPr>
          <p:cNvPr id="7" name="Rectangle 6"/>
          <p:cNvSpPr/>
          <p:nvPr/>
        </p:nvSpPr>
        <p:spPr>
          <a:xfrm>
            <a:off x="1028700" y="953475"/>
            <a:ext cx="10782300" cy="830997"/>
          </a:xfrm>
          <a:prstGeom prst="rect">
            <a:avLst/>
          </a:prstGeom>
        </p:spPr>
        <p:txBody>
          <a:bodyPr wrap="square">
            <a:spAutoFit/>
          </a:bodyPr>
          <a:lstStyle/>
          <a:p>
            <a:r>
              <a:rPr lang="en-US" sz="4800" dirty="0" smtClean="0">
                <a:solidFill>
                  <a:srgbClr val="00B0F0"/>
                </a:solidFill>
                <a:latin typeface="Helvetica Neue Thin" charset="0"/>
                <a:ea typeface="Helvetica Neue Thin" charset="0"/>
                <a:cs typeface="Helvetica Neue Thin" charset="0"/>
              </a:rPr>
              <a:t>To Do For Next Class</a:t>
            </a:r>
            <a:endParaRPr lang="en-US" sz="48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079735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smtClean="0">
                <a:solidFill>
                  <a:schemeClr val="bg1">
                    <a:lumMod val="50000"/>
                  </a:schemeClr>
                </a:solidFill>
                <a:latin typeface="Helvetica Neue Thin" charset="0"/>
                <a:ea typeface="Helvetica Neue Thin" charset="0"/>
                <a:cs typeface="Helvetica Neue Thin" charset="0"/>
              </a:rPr>
              <a:t>Class structure</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1" name="Rectangle 20"/>
          <p:cNvSpPr/>
          <p:nvPr/>
        </p:nvSpPr>
        <p:spPr>
          <a:xfrm>
            <a:off x="1371600" y="1942825"/>
            <a:ext cx="11170920" cy="4955203"/>
          </a:xfrm>
          <a:prstGeom prst="rect">
            <a:avLst/>
          </a:prstGeom>
        </p:spPr>
        <p:txBody>
          <a:bodyPr wrap="square">
            <a:spAutoFit/>
          </a:bodyPr>
          <a:lstStyle/>
          <a:p>
            <a:pPr marL="685800" lvl="0" indent="-68580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Ability to code</a:t>
            </a:r>
          </a:p>
          <a:p>
            <a:pPr marL="685800" lvl="0" indent="-6858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be demonstrated by having an original set of code projects on </a:t>
            </a:r>
            <a:r>
              <a:rPr lang="en-US" sz="3200" dirty="0" err="1" smtClean="0">
                <a:solidFill>
                  <a:schemeClr val="accent1">
                    <a:lumMod val="75000"/>
                  </a:schemeClr>
                </a:solidFill>
                <a:latin typeface="Helvetica Neue Thin" charset="0"/>
                <a:ea typeface="Helvetica Neue Thin" charset="0"/>
                <a:cs typeface="Helvetica Neue Thin" charset="0"/>
              </a:rPr>
              <a:t>Github</a:t>
            </a:r>
            <a:r>
              <a:rPr lang="en-US" sz="3200" dirty="0" smtClean="0">
                <a:solidFill>
                  <a:schemeClr val="accent1">
                    <a:lumMod val="75000"/>
                  </a:schemeClr>
                </a:solidFill>
                <a:latin typeface="Helvetica Neue Thin" charset="0"/>
                <a:ea typeface="Helvetica Neue Thin" charset="0"/>
                <a:cs typeface="Helvetica Neue Thin" charset="0"/>
              </a:rPr>
              <a:t> that involves original algorithms</a:t>
            </a:r>
            <a:endParaRPr lang="en-US" sz="3200" dirty="0">
              <a:solidFill>
                <a:schemeClr val="accent1">
                  <a:lumMod val="75000"/>
                </a:schemeClr>
              </a:solidFill>
              <a:latin typeface="Helvetica Neue Thin" charset="0"/>
              <a:ea typeface="Helvetica Neue Thin" charset="0"/>
              <a:cs typeface="Helvetica Neue Thin" charset="0"/>
            </a:endParaRPr>
          </a:p>
          <a:p>
            <a:pPr lvl="0">
              <a:spcAft>
                <a:spcPts val="1200"/>
              </a:spcAft>
              <a:defRPr/>
            </a:pPr>
            <a:r>
              <a:rPr lang="en-US" sz="3200" b="1" dirty="0" smtClean="0">
                <a:solidFill>
                  <a:schemeClr val="accent1">
                    <a:lumMod val="75000"/>
                  </a:schemeClr>
                </a:solidFill>
                <a:latin typeface="Helvetica Neue Thin" charset="0"/>
                <a:ea typeface="Helvetica Neue Thin" charset="0"/>
                <a:cs typeface="Helvetica Neue Thin" charset="0"/>
              </a:rPr>
              <a:t>Ability to communicate</a:t>
            </a:r>
          </a:p>
          <a:p>
            <a:pPr marL="457200" lvl="0" indent="-4572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articulate the business case (visuals, documentation)</a:t>
            </a:r>
          </a:p>
          <a:p>
            <a:pPr lvl="0">
              <a:spcAft>
                <a:spcPts val="1200"/>
              </a:spcAft>
              <a:defRPr/>
            </a:pPr>
            <a:r>
              <a:rPr lang="en-US" sz="3200" b="1" dirty="0">
                <a:solidFill>
                  <a:schemeClr val="accent1">
                    <a:lumMod val="75000"/>
                  </a:schemeClr>
                </a:solidFill>
                <a:latin typeface="Helvetica Neue Thin" charset="0"/>
                <a:ea typeface="Helvetica Neue Thin" charset="0"/>
                <a:cs typeface="Helvetica Neue Thin" charset="0"/>
              </a:rPr>
              <a:t>Ability to scope</a:t>
            </a:r>
          </a:p>
          <a:p>
            <a:pPr marL="457200" lvl="0" indent="-457200">
              <a:spcAft>
                <a:spcPts val="1200"/>
              </a:spcAft>
              <a:buFont typeface="Arial" charset="0"/>
              <a:buChar char="•"/>
              <a:defRPr/>
            </a:pPr>
            <a:r>
              <a:rPr lang="en-US" sz="3200" dirty="0" smtClean="0">
                <a:solidFill>
                  <a:schemeClr val="accent1">
                    <a:lumMod val="75000"/>
                  </a:schemeClr>
                </a:solidFill>
                <a:latin typeface="Helvetica Neue Thin" charset="0"/>
                <a:ea typeface="Helvetica Neue Thin" charset="0"/>
                <a:cs typeface="Helvetica Neue Thin" charset="0"/>
              </a:rPr>
              <a:t>Can figure out the point of the problem </a:t>
            </a:r>
            <a:r>
              <a:rPr lang="en-US" sz="3200" smtClean="0">
                <a:solidFill>
                  <a:schemeClr val="accent1">
                    <a:lumMod val="75000"/>
                  </a:schemeClr>
                </a:solidFill>
                <a:latin typeface="Helvetica Neue Thin" charset="0"/>
                <a:ea typeface="Helvetica Neue Thin" charset="0"/>
                <a:cs typeface="Helvetica Neue Thin" charset="0"/>
              </a:rPr>
              <a:t>(narratives)</a:t>
            </a:r>
            <a:endParaRPr lang="en-US" sz="3200" dirty="0">
              <a:solidFill>
                <a:schemeClr val="accent1">
                  <a:lumMod val="75000"/>
                </a:schemeClr>
              </a:solidFill>
              <a:latin typeface="Helvetica Neue Thin" charset="0"/>
              <a:ea typeface="Helvetica Neue Thin" charset="0"/>
              <a:cs typeface="Helvetica Neue Thin" charset="0"/>
            </a:endParaRPr>
          </a:p>
          <a:p>
            <a:pPr lvl="0">
              <a:spcAft>
                <a:spcPts val="1200"/>
              </a:spcAft>
              <a:defRPr/>
            </a:pPr>
            <a:endParaRPr lang="en-US" sz="3200" dirty="0" smtClean="0">
              <a:solidFill>
                <a:schemeClr val="accent1">
                  <a:lumMod val="75000"/>
                </a:schemeClr>
              </a:solidFill>
              <a:latin typeface="Helvetica Neue Thin" charset="0"/>
              <a:ea typeface="Helvetica Neue Thin" charset="0"/>
              <a:cs typeface="Helvetica Neue Thin" charset="0"/>
            </a:endParaRPr>
          </a:p>
        </p:txBody>
      </p:sp>
      <p:sp>
        <p:nvSpPr>
          <p:cNvPr id="7" name="Rectangle 6"/>
          <p:cNvSpPr/>
          <p:nvPr/>
        </p:nvSpPr>
        <p:spPr>
          <a:xfrm>
            <a:off x="1028700" y="496275"/>
            <a:ext cx="10782300" cy="1446550"/>
          </a:xfrm>
          <a:prstGeom prst="rect">
            <a:avLst/>
          </a:prstGeom>
        </p:spPr>
        <p:txBody>
          <a:bodyPr wrap="square">
            <a:spAutoFit/>
          </a:bodyPr>
          <a:lstStyle/>
          <a:p>
            <a:r>
              <a:rPr lang="en-US" sz="4400" dirty="0" smtClean="0">
                <a:solidFill>
                  <a:srgbClr val="00B0F0"/>
                </a:solidFill>
                <a:latin typeface="Helvetica Neue Thin" charset="0"/>
                <a:ea typeface="Helvetica Neue Thin" charset="0"/>
                <a:cs typeface="Helvetica Neue Thin" charset="0"/>
              </a:rPr>
              <a:t>Last word of wisdom: Things I look for in a data scientist</a:t>
            </a:r>
            <a:endParaRPr lang="en-US" sz="4400" dirty="0">
              <a:solidFill>
                <a:srgbClr val="00B0F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902537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6</a:t>
            </a:fld>
            <a:endParaRPr lang="en-US"/>
          </a:p>
        </p:txBody>
      </p:sp>
      <p:sp>
        <p:nvSpPr>
          <p:cNvPr id="3" name="TextBox 2"/>
          <p:cNvSpPr txBox="1"/>
          <p:nvPr/>
        </p:nvSpPr>
        <p:spPr>
          <a:xfrm>
            <a:off x="4000500" y="2533650"/>
            <a:ext cx="3124200" cy="369332"/>
          </a:xfrm>
          <a:prstGeom prst="rect">
            <a:avLst/>
          </a:prstGeom>
          <a:noFill/>
        </p:spPr>
        <p:txBody>
          <a:bodyPr wrap="square" rtlCol="0">
            <a:spAutoFit/>
          </a:bodyPr>
          <a:lstStyle/>
          <a:p>
            <a:r>
              <a:rPr lang="en-US" dirty="0" smtClean="0"/>
              <a:t>Cloudiness in Death Valley</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9302" y="-131450"/>
            <a:ext cx="12438645" cy="7544621"/>
          </a:xfrm>
          <a:prstGeom prst="rect">
            <a:avLst/>
          </a:prstGeom>
        </p:spPr>
      </p:pic>
      <p:sp>
        <p:nvSpPr>
          <p:cNvPr id="5" name="TextBox 4"/>
          <p:cNvSpPr txBox="1"/>
          <p:nvPr/>
        </p:nvSpPr>
        <p:spPr>
          <a:xfrm>
            <a:off x="8330966" y="5450384"/>
            <a:ext cx="3302468" cy="1200329"/>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600" dirty="0" smtClean="0"/>
              <a:t>Death Valley</a:t>
            </a:r>
          </a:p>
          <a:p>
            <a:r>
              <a:rPr lang="en-US" sz="3600" dirty="0" smtClean="0"/>
              <a:t>California</a:t>
            </a:r>
            <a:endParaRPr lang="en-US" sz="3600" dirty="0"/>
          </a:p>
        </p:txBody>
      </p:sp>
    </p:spTree>
    <p:extLst>
      <p:ext uri="{BB962C8B-B14F-4D97-AF65-F5344CB8AC3E}">
        <p14:creationId xmlns:p14="http://schemas.microsoft.com/office/powerpoint/2010/main" val="1653599054"/>
      </p:ext>
    </p:extLst>
  </p:cSld>
  <p:clrMapOvr>
    <a:masterClrMapping/>
  </p:clrMapOvr>
  <mc:AlternateContent xmlns:mc="http://schemas.openxmlformats.org/markup-compatibility/2006" xmlns:p14="http://schemas.microsoft.com/office/powerpoint/2010/main">
    <mc:Choice Requires="p14">
      <p:transition spd="slow" p14:dur="2000" advTm="599395"/>
    </mc:Choice>
    <mc:Fallback xmlns="">
      <p:transition spd="slow" advTm="59939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7</a:t>
            </a:fld>
            <a:endParaRPr lang="en-US"/>
          </a:p>
        </p:txBody>
      </p:sp>
      <p:sp>
        <p:nvSpPr>
          <p:cNvPr id="3" name="TextBox 2"/>
          <p:cNvSpPr txBox="1"/>
          <p:nvPr/>
        </p:nvSpPr>
        <p:spPr>
          <a:xfrm>
            <a:off x="4000500" y="2533650"/>
            <a:ext cx="3124200" cy="369332"/>
          </a:xfrm>
          <a:prstGeom prst="rect">
            <a:avLst/>
          </a:prstGeom>
          <a:noFill/>
        </p:spPr>
        <p:txBody>
          <a:bodyPr wrap="square" rtlCol="0">
            <a:spAutoFit/>
          </a:bodyPr>
          <a:lstStyle/>
          <a:p>
            <a:r>
              <a:rPr lang="en-US" dirty="0" smtClean="0"/>
              <a:t>Cloudiness in Death Valley</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65000" contrast="-23000"/>
                    </a14:imgEffect>
                  </a14:imgLayer>
                </a14:imgProps>
              </a:ext>
            </a:extLst>
          </a:blip>
          <a:stretch>
            <a:fillRect/>
          </a:stretch>
        </p:blipFill>
        <p:spPr>
          <a:xfrm>
            <a:off x="-1" y="-481264"/>
            <a:ext cx="12564139" cy="8349917"/>
          </a:xfrm>
          <a:prstGeom prst="rect">
            <a:avLst/>
          </a:prstGeom>
        </p:spPr>
      </p:pic>
      <p:sp>
        <p:nvSpPr>
          <p:cNvPr id="5" name="TextBox 4"/>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Death Valley at night with clouds</a:t>
            </a:r>
          </a:p>
        </p:txBody>
      </p:sp>
    </p:spTree>
    <p:extLst>
      <p:ext uri="{BB962C8B-B14F-4D97-AF65-F5344CB8AC3E}">
        <p14:creationId xmlns:p14="http://schemas.microsoft.com/office/powerpoint/2010/main" val="833054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8</a:t>
            </a:fld>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extBox 4"/>
          <p:cNvSpPr txBox="1"/>
          <p:nvPr/>
        </p:nvSpPr>
        <p:spPr>
          <a:xfrm>
            <a:off x="7315200" y="5450384"/>
            <a:ext cx="4318234"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Olympic National Park</a:t>
            </a:r>
          </a:p>
          <a:p>
            <a:r>
              <a:rPr lang="en-US" sz="3200" dirty="0" smtClean="0"/>
              <a:t>Washington State</a:t>
            </a:r>
            <a:endParaRPr lang="en-US" sz="3200" dirty="0"/>
          </a:p>
        </p:txBody>
      </p:sp>
    </p:spTree>
    <p:extLst>
      <p:ext uri="{BB962C8B-B14F-4D97-AF65-F5344CB8AC3E}">
        <p14:creationId xmlns:p14="http://schemas.microsoft.com/office/powerpoint/2010/main" val="570352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extBox 5"/>
          <p:cNvSpPr txBox="1"/>
          <p:nvPr/>
        </p:nvSpPr>
        <p:spPr>
          <a:xfrm>
            <a:off x="8330966" y="5461694"/>
            <a:ext cx="3302468" cy="1077218"/>
          </a:xfrm>
          <a:prstGeom prst="rect">
            <a:avLst/>
          </a:prstGeom>
          <a:solidFill>
            <a:schemeClr val="tx1">
              <a:alpha val="24000"/>
            </a:schemeClr>
          </a:solidFill>
        </p:spPr>
        <p:txBody>
          <a:bodyPr wrap="square" rtlCol="0">
            <a:spAutoFit/>
          </a:bodyPr>
          <a:lstStyle>
            <a:defPPr>
              <a:defRPr lang="en-US"/>
            </a:defPPr>
            <a:lvl1pPr>
              <a:defRPr sz="4400">
                <a:solidFill>
                  <a:srgbClr val="FFFF00"/>
                </a:solidFill>
                <a:latin typeface="Helvetica Neue Light" charset="0"/>
                <a:ea typeface="Helvetica Neue Light" charset="0"/>
                <a:cs typeface="Helvetica Neue Light" charset="0"/>
              </a:defRPr>
            </a:lvl1pPr>
          </a:lstStyle>
          <a:p>
            <a:r>
              <a:rPr lang="en-US" sz="3200" dirty="0" smtClean="0"/>
              <a:t>Hurricane Ridge</a:t>
            </a:r>
          </a:p>
          <a:p>
            <a:r>
              <a:rPr lang="en-US" sz="3200" dirty="0" smtClean="0"/>
              <a:t>(so far, so good)</a:t>
            </a:r>
          </a:p>
        </p:txBody>
      </p:sp>
    </p:spTree>
    <p:extLst>
      <p:ext uri="{BB962C8B-B14F-4D97-AF65-F5344CB8AC3E}">
        <p14:creationId xmlns:p14="http://schemas.microsoft.com/office/powerpoint/2010/main" val="809042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8413</TotalTime>
  <Words>2511</Words>
  <Application>Microsoft Macintosh PowerPoint</Application>
  <PresentationFormat>Widescreen</PresentationFormat>
  <Paragraphs>394</Paragraphs>
  <Slides>55</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Avenir Book</vt:lpstr>
      <vt:lpstr>Calibri</vt:lpstr>
      <vt:lpstr>Calibri Light</vt:lpstr>
      <vt:lpstr>Helvetica</vt:lpstr>
      <vt:lpstr>Helvetica Neue</vt:lpstr>
      <vt:lpstr>Helvetica Neue Light</vt:lpstr>
      <vt:lpstr>Helvetica Neue Thin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59</cp:revision>
  <dcterms:created xsi:type="dcterms:W3CDTF">2017-01-08T03:44:27Z</dcterms:created>
  <dcterms:modified xsi:type="dcterms:W3CDTF">2017-11-01T00:45:10Z</dcterms:modified>
</cp:coreProperties>
</file>